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72" r:id="rId1"/>
  </p:sldMasterIdLst>
  <p:notesMasterIdLst>
    <p:notesMasterId r:id="rId4"/>
  </p:notesMasterIdLst>
  <p:sldIdLst>
    <p:sldId id="256" r:id="rId2"/>
    <p:sldId id="257" r:id="rId3"/>
  </p:sldIdLst>
  <p:sldSz cx="7559675" cy="10691813"/>
  <p:notesSz cx="6807200" cy="9939338"/>
  <p:embeddedFontLst>
    <p:embeddedFont>
      <p:font typeface="BIZ UDPゴシック" panose="020B0400000000000000" pitchFamily="50" charset="-128"/>
      <p:regular r:id="rId5"/>
      <p:bold r:id="rId6"/>
    </p:embeddedFont>
    <p:embeddedFont>
      <p:font typeface="BIZ UDゴシック" panose="020B0400000000000000" pitchFamily="49" charset="-128"/>
      <p:regular r:id="rId7"/>
      <p:bold r:id="rId8"/>
    </p:embeddedFont>
    <p:embeddedFont>
      <p:font typeface="Calibri" panose="020F0502020204030204" pitchFamily="34" charset="0"/>
      <p:regular r:id="rId9"/>
      <p:bold r:id="rId10"/>
      <p:italic r:id="rId11"/>
      <p:boldItalic r:id="rId12"/>
    </p:embeddedFont>
    <p:embeddedFont>
      <p:font typeface="Calibri Light" panose="020F0302020204030204" pitchFamily="34" charset="0"/>
      <p:regular r:id="rId13"/>
      <p:italic r:id="rId14"/>
    </p:embeddedFont>
    <p:embeddedFont>
      <p:font typeface="Century" panose="02040604050505020304" pitchFamily="18" charset="0"/>
      <p:regular r:id="rId15"/>
    </p:embeddedFont>
    <p:embeddedFont>
      <p:font typeface="HGP創英ﾌﾟﾚｾﾞﾝｽEB" panose="02020800000000000000" pitchFamily="18" charset="-128"/>
      <p:regular r:id="rId16"/>
    </p:embeddedFont>
    <p:embeddedFont>
      <p:font typeface="HGP創英角ｺﾞｼｯｸUB" panose="020B0900000000000000" pitchFamily="50" charset="-128"/>
      <p:regular r:id="rId17"/>
    </p:embeddedFont>
    <p:embeddedFont>
      <p:font typeface="HGSｺﾞｼｯｸE" panose="020B0900000000000000" pitchFamily="50" charset="-128"/>
      <p:regular r:id="rId18"/>
    </p:embeddedFont>
    <p:embeddedFont>
      <p:font typeface="HGS創英ﾌﾟﾚｾﾞﾝｽEB" panose="02020800000000000000" pitchFamily="18" charset="-128"/>
      <p:regular r:id="rId19"/>
    </p:embeddedFont>
    <p:embeddedFont>
      <p:font typeface="HGS創英角ｺﾞｼｯｸUB" panose="020B0900000000000000" pitchFamily="50" charset="-128"/>
      <p:regular r:id="rId20"/>
    </p:embeddedFont>
    <p:embeddedFont>
      <p:font typeface="HG丸ｺﾞｼｯｸM-PRO" panose="020F0600000000000000" pitchFamily="50" charset="-128"/>
      <p:regular r:id="rId21"/>
    </p:embeddedFont>
    <p:embeddedFont>
      <p:font typeface="HG創英ﾌﾟﾚｾﾞﾝｽEB" panose="02020809000000000000" pitchFamily="17" charset="-128"/>
      <p:regular r:id="rId22"/>
    </p:embeddedFont>
    <p:embeddedFont>
      <p:font typeface="HG創英角ｺﾞｼｯｸUB" panose="020B0909000000000000" pitchFamily="49" charset="-128"/>
      <p:regular r:id="rId23"/>
    </p:embeddedFont>
    <p:embeddedFont>
      <p:font typeface="メイリオ" panose="020B0604030504040204" pitchFamily="50" charset="-128"/>
      <p:regular r:id="rId24"/>
      <p:bold r:id="rId25"/>
      <p:italic r:id="rId26"/>
      <p:boldItalic r:id="rId27"/>
    </p:embeddedFont>
  </p:embeddedFontLst>
  <p:defaultTextStyle>
    <a:defPPr>
      <a:defRPr lang="en-US"/>
    </a:defPPr>
    <a:lvl1pPr marL="0" algn="l" defTabSz="497754" rtl="0" eaLnBrk="1" latinLnBrk="0" hangingPunct="1">
      <a:defRPr sz="1960" kern="1200">
        <a:solidFill>
          <a:schemeClr val="tx1"/>
        </a:solidFill>
        <a:latin typeface="+mn-lt"/>
        <a:ea typeface="+mn-ea"/>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E6DD"/>
    <a:srgbClr val="CDFBE8"/>
    <a:srgbClr val="FFBF9F"/>
    <a:srgbClr val="C49296"/>
    <a:srgbClr val="FFCCFF"/>
    <a:srgbClr val="FFCCCC"/>
    <a:srgbClr val="E5CDFF"/>
    <a:srgbClr val="FFFFCC"/>
    <a:srgbClr val="FF6600"/>
    <a:srgbClr val="E2C4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1" d="100"/>
          <a:sy n="71" d="100"/>
        </p:scale>
        <p:origin x="314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font" Target="fonts/font14.fntdata"/><Relationship Id="rId26" Type="http://schemas.openxmlformats.org/officeDocument/2006/relationships/font" Target="fonts/font22.fntdata"/><Relationship Id="rId3" Type="http://schemas.openxmlformats.org/officeDocument/2006/relationships/slide" Target="slides/slide2.xml"/><Relationship Id="rId21" Type="http://schemas.openxmlformats.org/officeDocument/2006/relationships/font" Target="fonts/font17.fntdata"/><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font" Target="fonts/font13.fntdata"/><Relationship Id="rId25"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font" Target="fonts/font1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24" Type="http://schemas.openxmlformats.org/officeDocument/2006/relationships/font" Target="fonts/font20.fntdata"/><Relationship Id="rId5" Type="http://schemas.openxmlformats.org/officeDocument/2006/relationships/font" Target="fonts/font1.fntdata"/><Relationship Id="rId15" Type="http://schemas.openxmlformats.org/officeDocument/2006/relationships/font" Target="fonts/font11.fntdata"/><Relationship Id="rId23" Type="http://schemas.openxmlformats.org/officeDocument/2006/relationships/font" Target="fonts/font19.fntdata"/><Relationship Id="rId28" Type="http://schemas.openxmlformats.org/officeDocument/2006/relationships/presProps" Target="presProps.xml"/><Relationship Id="rId10" Type="http://schemas.openxmlformats.org/officeDocument/2006/relationships/font" Target="fonts/font6.fntdata"/><Relationship Id="rId19" Type="http://schemas.openxmlformats.org/officeDocument/2006/relationships/font" Target="fonts/font15.fntdata"/><Relationship Id="rId31"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font" Target="fonts/font18.fntdata"/><Relationship Id="rId27" Type="http://schemas.openxmlformats.org/officeDocument/2006/relationships/font" Target="fonts/font23.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50529" cy="497524"/>
          </a:xfrm>
          <a:prstGeom prst="rect">
            <a:avLst/>
          </a:prstGeom>
        </p:spPr>
        <p:txBody>
          <a:bodyPr vert="horz" lIns="91536" tIns="45769" rIns="91536" bIns="4576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084" y="2"/>
            <a:ext cx="2950529" cy="497524"/>
          </a:xfrm>
          <a:prstGeom prst="rect">
            <a:avLst/>
          </a:prstGeom>
        </p:spPr>
        <p:txBody>
          <a:bodyPr vert="horz" lIns="91536" tIns="45769" rIns="91536" bIns="45769" rtlCol="0"/>
          <a:lstStyle>
            <a:lvl1pPr algn="r">
              <a:defRPr sz="1200"/>
            </a:lvl1pPr>
          </a:lstStyle>
          <a:p>
            <a:fld id="{CE74B118-93CD-4B05-9D32-4BA737B1E8D5}"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536" tIns="45769" rIns="91536" bIns="45769" rtlCol="0" anchor="ctr"/>
          <a:lstStyle/>
          <a:p>
            <a:endParaRPr lang="ja-JP" altLang="en-US"/>
          </a:p>
        </p:txBody>
      </p:sp>
      <p:sp>
        <p:nvSpPr>
          <p:cNvPr id="5" name="ノート プレースホルダー 4"/>
          <p:cNvSpPr>
            <a:spLocks noGrp="1"/>
          </p:cNvSpPr>
          <p:nvPr>
            <p:ph type="body" sz="quarter" idx="3"/>
          </p:nvPr>
        </p:nvSpPr>
        <p:spPr>
          <a:xfrm>
            <a:off x="680403" y="4782903"/>
            <a:ext cx="5446396" cy="3913425"/>
          </a:xfrm>
          <a:prstGeom prst="rect">
            <a:avLst/>
          </a:prstGeom>
        </p:spPr>
        <p:txBody>
          <a:bodyPr vert="horz" lIns="91536" tIns="45769" rIns="91536" bIns="457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1814"/>
            <a:ext cx="2950529" cy="497524"/>
          </a:xfrm>
          <a:prstGeom prst="rect">
            <a:avLst/>
          </a:prstGeom>
        </p:spPr>
        <p:txBody>
          <a:bodyPr vert="horz" lIns="91536" tIns="45769" rIns="91536" bIns="4576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084" y="9441814"/>
            <a:ext cx="2950529" cy="497524"/>
          </a:xfrm>
          <a:prstGeom prst="rect">
            <a:avLst/>
          </a:prstGeom>
        </p:spPr>
        <p:txBody>
          <a:bodyPr vert="horz" lIns="91536" tIns="45769" rIns="91536" bIns="45769" rtlCol="0" anchor="b"/>
          <a:lstStyle>
            <a:lvl1pPr algn="r">
              <a:defRPr sz="1200"/>
            </a:lvl1pPr>
          </a:lstStyle>
          <a:p>
            <a:fld id="{057E674A-BE7D-4034-99C1-09516474C426}" type="slidenum">
              <a:rPr kumimoji="1" lang="ja-JP" altLang="en-US" smtClean="0"/>
              <a:t>‹#›</a:t>
            </a:fld>
            <a:endParaRPr kumimoji="1" lang="ja-JP" altLang="en-US"/>
          </a:p>
        </p:txBody>
      </p:sp>
    </p:spTree>
    <p:extLst>
      <p:ext uri="{BB962C8B-B14F-4D97-AF65-F5344CB8AC3E}">
        <p14:creationId xmlns:p14="http://schemas.microsoft.com/office/powerpoint/2010/main" val="1249451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057E674A-BE7D-4034-99C1-09516474C426}" type="slidenum">
              <a:rPr kumimoji="1" lang="ja-JP" altLang="en-US" smtClean="0"/>
              <a:t>0</a:t>
            </a:fld>
            <a:endParaRPr kumimoji="1" lang="ja-JP" altLang="en-US"/>
          </a:p>
        </p:txBody>
      </p:sp>
    </p:spTree>
    <p:extLst>
      <p:ext uri="{BB962C8B-B14F-4D97-AF65-F5344CB8AC3E}">
        <p14:creationId xmlns:p14="http://schemas.microsoft.com/office/powerpoint/2010/main" val="2234704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057E674A-BE7D-4034-99C1-09516474C426}" type="slidenum">
              <a:rPr kumimoji="1" lang="ja-JP" altLang="en-US" smtClean="0"/>
              <a:t>1</a:t>
            </a:fld>
            <a:endParaRPr kumimoji="1" lang="ja-JP" altLang="en-US"/>
          </a:p>
        </p:txBody>
      </p:sp>
    </p:spTree>
    <p:extLst>
      <p:ext uri="{BB962C8B-B14F-4D97-AF65-F5344CB8AC3E}">
        <p14:creationId xmlns:p14="http://schemas.microsoft.com/office/powerpoint/2010/main" val="1203834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662786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509629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945705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272563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44834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659983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1614965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032167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3055204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1095266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8F6FD8-4F88-4884-A208-CB56934F7E9C}"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110842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1F8F6FD8-4F88-4884-A208-CB56934F7E9C}" type="datetimeFigureOut">
              <a:rPr kumimoji="1" lang="ja-JP" altLang="en-US" smtClean="0"/>
              <a:t>2026/7/10</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B14A393F-64F5-40F6-AD45-6DA2B9C769EA}" type="slidenum">
              <a:rPr kumimoji="1" lang="ja-JP" altLang="en-US" smtClean="0"/>
              <a:t>‹#›</a:t>
            </a:fld>
            <a:endParaRPr kumimoji="1" lang="ja-JP" altLang="en-US"/>
          </a:p>
        </p:txBody>
      </p:sp>
    </p:spTree>
    <p:extLst>
      <p:ext uri="{BB962C8B-B14F-4D97-AF65-F5344CB8AC3E}">
        <p14:creationId xmlns:p14="http://schemas.microsoft.com/office/powerpoint/2010/main" val="25944641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D0174D4-D217-442E-BF76-AC924273D5AE}"/>
              </a:ext>
            </a:extLst>
          </p:cNvPr>
          <p:cNvSpPr/>
          <p:nvPr/>
        </p:nvSpPr>
        <p:spPr>
          <a:xfrm>
            <a:off x="-2" y="5123637"/>
            <a:ext cx="7559676" cy="5568176"/>
          </a:xfrm>
          <a:prstGeom prst="rect">
            <a:avLst/>
          </a:prstGeom>
          <a:solidFill>
            <a:srgbClr val="72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37773808-DA7F-4206-893B-7144361D8B90}"/>
              </a:ext>
            </a:extLst>
          </p:cNvPr>
          <p:cNvPicPr>
            <a:picLocks noChangeAspect="1"/>
          </p:cNvPicPr>
          <p:nvPr/>
        </p:nvPicPr>
        <p:blipFill rotWithShape="1">
          <a:blip r:embed="rId3">
            <a:extLst>
              <a:ext uri="{28A0092B-C50C-407E-A947-70E740481C1C}">
                <a14:useLocalDpi xmlns:a14="http://schemas.microsoft.com/office/drawing/2010/main" val="0"/>
              </a:ext>
            </a:extLst>
          </a:blip>
          <a:srcRect l="66" r="508"/>
          <a:stretch/>
        </p:blipFill>
        <p:spPr>
          <a:xfrm>
            <a:off x="-1" y="-32570"/>
            <a:ext cx="7561307" cy="5287575"/>
          </a:xfrm>
          <a:prstGeom prst="rect">
            <a:avLst/>
          </a:prstGeom>
        </p:spPr>
      </p:pic>
      <p:sp>
        <p:nvSpPr>
          <p:cNvPr id="142" name="角丸四角形 111">
            <a:extLst>
              <a:ext uri="{FF2B5EF4-FFF2-40B4-BE49-F238E27FC236}">
                <a16:creationId xmlns:a16="http://schemas.microsoft.com/office/drawing/2014/main" id="{6135142B-37DB-49B8-91A1-AA86F0A1517C}"/>
              </a:ext>
            </a:extLst>
          </p:cNvPr>
          <p:cNvSpPr/>
          <p:nvPr/>
        </p:nvSpPr>
        <p:spPr>
          <a:xfrm>
            <a:off x="185957" y="7202874"/>
            <a:ext cx="3776639" cy="3371690"/>
          </a:xfrm>
          <a:prstGeom prst="roundRect">
            <a:avLst>
              <a:gd name="adj" fmla="val 2354"/>
            </a:avLst>
          </a:prstGeom>
          <a:solidFill>
            <a:schemeClr val="bg1"/>
          </a:solidFill>
          <a:ln w="82550" cap="sq" cmpd="thickThin">
            <a:solidFill>
              <a:srgbClr val="FFBF9F"/>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878E3"/>
              </a:solidFill>
              <a:latin typeface="BIZ UDPゴシック" panose="020B0400000000000000" pitchFamily="50" charset="-128"/>
              <a:ea typeface="BIZ UDPゴシック" panose="020B0400000000000000" pitchFamily="50" charset="-128"/>
            </a:endParaRPr>
          </a:p>
        </p:txBody>
      </p:sp>
      <p:sp>
        <p:nvSpPr>
          <p:cNvPr id="112" name="角丸四角形 111"/>
          <p:cNvSpPr/>
          <p:nvPr/>
        </p:nvSpPr>
        <p:spPr>
          <a:xfrm>
            <a:off x="226252" y="3381810"/>
            <a:ext cx="3695945" cy="3720290"/>
          </a:xfrm>
          <a:prstGeom prst="roundRect">
            <a:avLst>
              <a:gd name="adj" fmla="val 2354"/>
            </a:avLst>
          </a:prstGeom>
          <a:solidFill>
            <a:schemeClr val="bg1"/>
          </a:solidFill>
          <a:ln w="82550" cap="sq" cmpd="thickThin">
            <a:solidFill>
              <a:srgbClr val="996633"/>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0878E3"/>
              </a:solidFill>
              <a:latin typeface="BIZ UDPゴシック" panose="020B0400000000000000" pitchFamily="50" charset="-128"/>
              <a:ea typeface="BIZ UDPゴシック" panose="020B0400000000000000" pitchFamily="50" charset="-128"/>
            </a:endParaRPr>
          </a:p>
        </p:txBody>
      </p:sp>
      <p:sp>
        <p:nvSpPr>
          <p:cNvPr id="125" name="角丸四角形 124"/>
          <p:cNvSpPr/>
          <p:nvPr/>
        </p:nvSpPr>
        <p:spPr>
          <a:xfrm>
            <a:off x="4076403" y="3415477"/>
            <a:ext cx="3350109" cy="7146644"/>
          </a:xfrm>
          <a:prstGeom prst="roundRect">
            <a:avLst>
              <a:gd name="adj" fmla="val 1335"/>
            </a:avLst>
          </a:prstGeom>
          <a:solidFill>
            <a:schemeClr val="bg1"/>
          </a:solidFill>
          <a:ln w="82550" cap="sq" cmpd="thickThin">
            <a:solidFill>
              <a:schemeClr val="accent1">
                <a:lumMod val="50000"/>
              </a:schemeClr>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latin typeface="BIZ UDPゴシック" panose="020B0400000000000000" pitchFamily="50" charset="-128"/>
              <a:ea typeface="BIZ UDPゴシック" panose="020B0400000000000000" pitchFamily="50" charset="-128"/>
            </a:endParaRPr>
          </a:p>
        </p:txBody>
      </p:sp>
      <p:sp>
        <p:nvSpPr>
          <p:cNvPr id="81" name="四角形: 角を丸くする 80">
            <a:extLst>
              <a:ext uri="{FF2B5EF4-FFF2-40B4-BE49-F238E27FC236}">
                <a16:creationId xmlns:a16="http://schemas.microsoft.com/office/drawing/2014/main" id="{4DD06B88-20C8-4247-A201-6ACD7637DA5D}"/>
              </a:ext>
            </a:extLst>
          </p:cNvPr>
          <p:cNvSpPr/>
          <p:nvPr/>
        </p:nvSpPr>
        <p:spPr>
          <a:xfrm>
            <a:off x="226253" y="7245242"/>
            <a:ext cx="3695944" cy="703492"/>
          </a:xfrm>
          <a:prstGeom prst="roundRect">
            <a:avLst>
              <a:gd name="adj" fmla="val 4818"/>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四角形: 角を丸くする 74">
            <a:extLst>
              <a:ext uri="{FF2B5EF4-FFF2-40B4-BE49-F238E27FC236}">
                <a16:creationId xmlns:a16="http://schemas.microsoft.com/office/drawing/2014/main" id="{9C05E199-5FE6-4DF5-9674-AC7937609DC8}"/>
              </a:ext>
            </a:extLst>
          </p:cNvPr>
          <p:cNvSpPr/>
          <p:nvPr/>
        </p:nvSpPr>
        <p:spPr>
          <a:xfrm>
            <a:off x="4107263" y="3439255"/>
            <a:ext cx="3281554" cy="558031"/>
          </a:xfrm>
          <a:prstGeom prst="roundRect">
            <a:avLst>
              <a:gd name="adj" fmla="val 6903"/>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FCC97AE3-5543-42D0-97A0-D16D6A887F9A}"/>
              </a:ext>
            </a:extLst>
          </p:cNvPr>
          <p:cNvSpPr/>
          <p:nvPr/>
        </p:nvSpPr>
        <p:spPr>
          <a:xfrm>
            <a:off x="256988" y="3410689"/>
            <a:ext cx="3623511" cy="601380"/>
          </a:xfrm>
          <a:prstGeom prst="roundRect">
            <a:avLst>
              <a:gd name="adj" fmla="val 877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0E7BAAB8-95DD-424B-B729-469FB3635611}"/>
              </a:ext>
            </a:extLst>
          </p:cNvPr>
          <p:cNvSpPr/>
          <p:nvPr/>
        </p:nvSpPr>
        <p:spPr>
          <a:xfrm>
            <a:off x="1005841" y="650984"/>
            <a:ext cx="6594914" cy="866307"/>
          </a:xfrm>
          <a:custGeom>
            <a:avLst/>
            <a:gdLst>
              <a:gd name="connsiteX0" fmla="*/ 0 w 6594914"/>
              <a:gd name="connsiteY0" fmla="*/ 0 h 853244"/>
              <a:gd name="connsiteX1" fmla="*/ 6594914 w 6594914"/>
              <a:gd name="connsiteY1" fmla="*/ 0 h 853244"/>
              <a:gd name="connsiteX2" fmla="*/ 6594914 w 6594914"/>
              <a:gd name="connsiteY2" fmla="*/ 853244 h 853244"/>
              <a:gd name="connsiteX3" fmla="*/ 0 w 6594914"/>
              <a:gd name="connsiteY3" fmla="*/ 853244 h 853244"/>
              <a:gd name="connsiteX4" fmla="*/ 0 w 6594914"/>
              <a:gd name="connsiteY4" fmla="*/ 0 h 853244"/>
              <a:gd name="connsiteX0" fmla="*/ 0 w 6594914"/>
              <a:gd name="connsiteY0" fmla="*/ 13063 h 866307"/>
              <a:gd name="connsiteX1" fmla="*/ 5641325 w 6594914"/>
              <a:gd name="connsiteY1" fmla="*/ 0 h 866307"/>
              <a:gd name="connsiteX2" fmla="*/ 6594914 w 6594914"/>
              <a:gd name="connsiteY2" fmla="*/ 866307 h 866307"/>
              <a:gd name="connsiteX3" fmla="*/ 0 w 6594914"/>
              <a:gd name="connsiteY3" fmla="*/ 866307 h 866307"/>
              <a:gd name="connsiteX4" fmla="*/ 0 w 6594914"/>
              <a:gd name="connsiteY4" fmla="*/ 13063 h 866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4914" h="866307">
                <a:moveTo>
                  <a:pt x="0" y="13063"/>
                </a:moveTo>
                <a:lnTo>
                  <a:pt x="5641325" y="0"/>
                </a:lnTo>
                <a:lnTo>
                  <a:pt x="6594914" y="866307"/>
                </a:lnTo>
                <a:lnTo>
                  <a:pt x="0" y="866307"/>
                </a:lnTo>
                <a:lnTo>
                  <a:pt x="0" y="13063"/>
                </a:lnTo>
                <a:close/>
              </a:path>
            </a:pathLst>
          </a:custGeom>
          <a:solidFill>
            <a:schemeClr val="accent4">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4161125" y="3545317"/>
            <a:ext cx="381836" cy="400110"/>
            <a:chOff x="4051190" y="3973387"/>
            <a:chExt cx="381836" cy="400110"/>
          </a:xfrm>
        </p:grpSpPr>
        <p:sp>
          <p:nvSpPr>
            <p:cNvPr id="131" name="角丸四角形 130"/>
            <p:cNvSpPr/>
            <p:nvPr/>
          </p:nvSpPr>
          <p:spPr>
            <a:xfrm>
              <a:off x="4065932" y="4016224"/>
              <a:ext cx="350366" cy="345172"/>
            </a:xfrm>
            <a:prstGeom prst="roundRect">
              <a:avLst/>
            </a:prstGeom>
            <a:solidFill>
              <a:srgbClr val="002060"/>
            </a:solidFill>
            <a:ln w="22225" cmpd="dbl">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solidFill>
                  <a:srgbClr val="CC3300"/>
                </a:solidFill>
                <a:latin typeface="BIZ UDPゴシック" panose="020B0400000000000000" pitchFamily="50" charset="-128"/>
                <a:ea typeface="BIZ UDPゴシック" panose="020B0400000000000000" pitchFamily="50" charset="-128"/>
              </a:endParaRPr>
            </a:p>
          </p:txBody>
        </p:sp>
        <p:sp>
          <p:nvSpPr>
            <p:cNvPr id="132" name="正方形/長方形 131">
              <a:extLst>
                <a:ext uri="{FF2B5EF4-FFF2-40B4-BE49-F238E27FC236}">
                  <a16:creationId xmlns:a16="http://schemas.microsoft.com/office/drawing/2014/main" id="{5FD89E52-07E3-4ED9-BE51-1FE23CF105C6}"/>
                </a:ext>
              </a:extLst>
            </p:cNvPr>
            <p:cNvSpPr/>
            <p:nvPr/>
          </p:nvSpPr>
          <p:spPr>
            <a:xfrm>
              <a:off x="4051190" y="3973387"/>
              <a:ext cx="381836" cy="400110"/>
            </a:xfrm>
            <a:prstGeom prst="rect">
              <a:avLst/>
            </a:prstGeom>
            <a:noFill/>
          </p:spPr>
          <p:txBody>
            <a:bodyPr wrap="none" lIns="91440" tIns="45720" rIns="91440" bIns="45720">
              <a:spAutoFit/>
            </a:bodyPr>
            <a:lstStyle/>
            <a:p>
              <a:pPr algn="ctr"/>
              <a:r>
                <a:rPr lang="en-US" altLang="ja-JP" sz="2000" dirty="0">
                  <a:ln w="0"/>
                  <a:solidFill>
                    <a:schemeClr val="bg1"/>
                  </a:solidFill>
                  <a:latin typeface="BIZ UDPゴシック" panose="020B0400000000000000" pitchFamily="50" charset="-128"/>
                  <a:ea typeface="BIZ UDPゴシック" panose="020B0400000000000000" pitchFamily="50" charset="-128"/>
                </a:rPr>
                <a:t>B</a:t>
              </a:r>
              <a:endParaRPr lang="ja-JP" altLang="en-US" sz="2000" dirty="0">
                <a:ln w="0"/>
                <a:solidFill>
                  <a:schemeClr val="bg1"/>
                </a:solidFill>
                <a:latin typeface="BIZ UDPゴシック" panose="020B0400000000000000" pitchFamily="50" charset="-128"/>
                <a:ea typeface="BIZ UDPゴシック" panose="020B0400000000000000" pitchFamily="50" charset="-128"/>
              </a:endParaRPr>
            </a:p>
          </p:txBody>
        </p:sp>
      </p:grpSp>
      <p:grpSp>
        <p:nvGrpSpPr>
          <p:cNvPr id="9" name="グループ化 8"/>
          <p:cNvGrpSpPr/>
          <p:nvPr/>
        </p:nvGrpSpPr>
        <p:grpSpPr>
          <a:xfrm>
            <a:off x="347739" y="3564744"/>
            <a:ext cx="380232" cy="400110"/>
            <a:chOff x="-631077" y="3133540"/>
            <a:chExt cx="380232" cy="400110"/>
          </a:xfrm>
        </p:grpSpPr>
        <p:sp>
          <p:nvSpPr>
            <p:cNvPr id="135" name="角丸四角形 134"/>
            <p:cNvSpPr/>
            <p:nvPr/>
          </p:nvSpPr>
          <p:spPr>
            <a:xfrm>
              <a:off x="-615524" y="3174496"/>
              <a:ext cx="350366" cy="345172"/>
            </a:xfrm>
            <a:prstGeom prst="roundRect">
              <a:avLst/>
            </a:prstGeom>
            <a:solidFill>
              <a:srgbClr val="996600"/>
            </a:solidFill>
            <a:ln w="22225" cmpd="dbl">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solidFill>
                  <a:srgbClr val="CC3300"/>
                </a:solidFill>
                <a:latin typeface="BIZ UDPゴシック" panose="020B0400000000000000" pitchFamily="50" charset="-128"/>
                <a:ea typeface="BIZ UDPゴシック" panose="020B0400000000000000" pitchFamily="50" charset="-128"/>
              </a:endParaRPr>
            </a:p>
          </p:txBody>
        </p:sp>
        <p:sp>
          <p:nvSpPr>
            <p:cNvPr id="136" name="正方形/長方形 135">
              <a:extLst>
                <a:ext uri="{FF2B5EF4-FFF2-40B4-BE49-F238E27FC236}">
                  <a16:creationId xmlns:a16="http://schemas.microsoft.com/office/drawing/2014/main" id="{5FD89E52-07E3-4ED9-BE51-1FE23CF105C6}"/>
                </a:ext>
              </a:extLst>
            </p:cNvPr>
            <p:cNvSpPr/>
            <p:nvPr/>
          </p:nvSpPr>
          <p:spPr>
            <a:xfrm>
              <a:off x="-631077" y="3133540"/>
              <a:ext cx="380232" cy="400110"/>
            </a:xfrm>
            <a:prstGeom prst="rect">
              <a:avLst/>
            </a:prstGeom>
            <a:noFill/>
          </p:spPr>
          <p:txBody>
            <a:bodyPr wrap="none" lIns="91440" tIns="45720" rIns="91440" bIns="45720">
              <a:spAutoFit/>
            </a:bodyPr>
            <a:lstStyle/>
            <a:p>
              <a:pPr algn="ctr"/>
              <a:r>
                <a:rPr lang="en-US" altLang="ja-JP" sz="2000" dirty="0">
                  <a:ln w="0"/>
                  <a:solidFill>
                    <a:schemeClr val="bg1"/>
                  </a:solidFill>
                  <a:latin typeface="BIZ UDPゴシック" panose="020B0400000000000000" pitchFamily="50" charset="-128"/>
                  <a:ea typeface="BIZ UDPゴシック" panose="020B0400000000000000" pitchFamily="50" charset="-128"/>
                </a:rPr>
                <a:t>A</a:t>
              </a:r>
              <a:endParaRPr lang="ja-JP" altLang="en-US" sz="2000" dirty="0">
                <a:ln w="0"/>
                <a:solidFill>
                  <a:schemeClr val="bg1"/>
                </a:solidFill>
                <a:latin typeface="BIZ UDPゴシック" panose="020B0400000000000000" pitchFamily="50" charset="-128"/>
                <a:ea typeface="BIZ UDPゴシック" panose="020B0400000000000000" pitchFamily="50" charset="-128"/>
              </a:endParaRPr>
            </a:p>
          </p:txBody>
        </p:sp>
      </p:grpSp>
      <p:sp>
        <p:nvSpPr>
          <p:cNvPr id="133" name="円形吹き出し 132"/>
          <p:cNvSpPr/>
          <p:nvPr/>
        </p:nvSpPr>
        <p:spPr>
          <a:xfrm rot="10800000">
            <a:off x="3068766" y="4051075"/>
            <a:ext cx="775047" cy="553029"/>
          </a:xfrm>
          <a:prstGeom prst="flowChartAlternateProcess">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solidFill>
                <a:schemeClr val="bg1"/>
              </a:solidFill>
              <a:latin typeface="BIZ UDPゴシック" panose="020B0400000000000000" pitchFamily="50" charset="-128"/>
              <a:ea typeface="BIZ UDPゴシック" panose="020B0400000000000000" pitchFamily="50" charset="-128"/>
            </a:endParaRPr>
          </a:p>
        </p:txBody>
      </p:sp>
      <p:sp>
        <p:nvSpPr>
          <p:cNvPr id="127" name="正方形/長方形 126">
            <a:extLst>
              <a:ext uri="{FF2B5EF4-FFF2-40B4-BE49-F238E27FC236}">
                <a16:creationId xmlns:a16="http://schemas.microsoft.com/office/drawing/2014/main" id="{1DA99A47-5DB5-4C1A-8E95-0381A16F08AF}"/>
              </a:ext>
            </a:extLst>
          </p:cNvPr>
          <p:cNvSpPr/>
          <p:nvPr/>
        </p:nvSpPr>
        <p:spPr>
          <a:xfrm>
            <a:off x="3037442" y="4144944"/>
            <a:ext cx="825867" cy="369332"/>
          </a:xfrm>
          <a:prstGeom prst="rect">
            <a:avLst/>
          </a:prstGeom>
          <a:noFill/>
        </p:spPr>
        <p:txBody>
          <a:bodyPr wrap="none" lIns="91440" tIns="45720" rIns="91440" bIns="45720">
            <a:spAutoFit/>
          </a:bodyPr>
          <a:lstStyle/>
          <a:p>
            <a:pPr algn="ctr"/>
            <a:r>
              <a:rPr lang="ja-JP" altLang="en-US" sz="900" dirty="0">
                <a:ln w="0"/>
                <a:solidFill>
                  <a:schemeClr val="bg1"/>
                </a:solidFill>
                <a:latin typeface="BIZ UDPゴシック" panose="020B0400000000000000" pitchFamily="50" charset="-128"/>
                <a:ea typeface="BIZ UDPゴシック" panose="020B0400000000000000" pitchFamily="50" charset="-128"/>
              </a:rPr>
              <a:t>館内見学</a:t>
            </a:r>
            <a:endParaRPr lang="en-US" altLang="ja-JP" sz="900" dirty="0">
              <a:ln w="0"/>
              <a:solidFill>
                <a:schemeClr val="bg1"/>
              </a:solidFill>
              <a:latin typeface="BIZ UDPゴシック" panose="020B0400000000000000" pitchFamily="50" charset="-128"/>
              <a:ea typeface="BIZ UDPゴシック" panose="020B0400000000000000" pitchFamily="50" charset="-128"/>
            </a:endParaRPr>
          </a:p>
          <a:p>
            <a:pPr algn="ctr"/>
            <a:r>
              <a:rPr lang="ja-JP" altLang="en-US" sz="900" dirty="0">
                <a:ln w="0"/>
                <a:solidFill>
                  <a:schemeClr val="bg1"/>
                </a:solidFill>
                <a:latin typeface="BIZ UDPゴシック" panose="020B0400000000000000" pitchFamily="50" charset="-128"/>
                <a:ea typeface="BIZ UDPゴシック" panose="020B0400000000000000" pitchFamily="50" charset="-128"/>
              </a:rPr>
              <a:t>ミニツアー付</a:t>
            </a:r>
            <a:endParaRPr lang="en-US" altLang="ja-JP" sz="900" dirty="0">
              <a:ln w="0"/>
              <a:solidFill>
                <a:schemeClr val="bg1"/>
              </a:solidFill>
              <a:latin typeface="BIZ UDPゴシック" panose="020B0400000000000000" pitchFamily="50" charset="-128"/>
              <a:ea typeface="BIZ UDPゴシック" panose="020B0400000000000000" pitchFamily="50" charset="-128"/>
            </a:endParaRPr>
          </a:p>
        </p:txBody>
      </p:sp>
      <p:sp>
        <p:nvSpPr>
          <p:cNvPr id="161" name="正方形/長方形 160">
            <a:extLst>
              <a:ext uri="{FF2B5EF4-FFF2-40B4-BE49-F238E27FC236}">
                <a16:creationId xmlns:a16="http://schemas.microsoft.com/office/drawing/2014/main" id="{1DA99A47-5DB5-4C1A-8E95-0381A16F08AF}"/>
              </a:ext>
            </a:extLst>
          </p:cNvPr>
          <p:cNvSpPr/>
          <p:nvPr/>
        </p:nvSpPr>
        <p:spPr>
          <a:xfrm>
            <a:off x="6713631" y="3444410"/>
            <a:ext cx="675186" cy="184666"/>
          </a:xfrm>
          <a:prstGeom prst="rect">
            <a:avLst/>
          </a:prstGeom>
          <a:noFill/>
        </p:spPr>
        <p:txBody>
          <a:bodyPr wrap="none" lIns="91440" tIns="45720" rIns="91440" bIns="45720">
            <a:spAutoFit/>
          </a:bodyPr>
          <a:lstStyle/>
          <a:p>
            <a:pPr algn="ctr"/>
            <a:r>
              <a:rPr lang="en-US" altLang="ja-JP" sz="600" dirty="0">
                <a:ln w="0"/>
                <a:solidFill>
                  <a:schemeClr val="bg1"/>
                </a:solidFill>
                <a:latin typeface="BIZ UDPゴシック" panose="020B0400000000000000" pitchFamily="50" charset="-128"/>
                <a:ea typeface="BIZ UDPゴシック" panose="020B0400000000000000" pitchFamily="50" charset="-128"/>
              </a:rPr>
              <a:t>TC</a:t>
            </a:r>
            <a:r>
              <a:rPr lang="ja-JP" altLang="en-US" sz="600" dirty="0">
                <a:ln w="0"/>
                <a:solidFill>
                  <a:schemeClr val="bg1"/>
                </a:solidFill>
                <a:latin typeface="BIZ UDPゴシック" panose="020B0400000000000000" pitchFamily="50" charset="-128"/>
                <a:ea typeface="BIZ UDPゴシック" panose="020B0400000000000000" pitchFamily="50" charset="-128"/>
              </a:rPr>
              <a:t>：</a:t>
            </a:r>
            <a:r>
              <a:rPr lang="en-US" altLang="ja-JP" sz="600" dirty="0">
                <a:ln w="0"/>
                <a:solidFill>
                  <a:schemeClr val="bg1"/>
                </a:solidFill>
                <a:latin typeface="BIZ UDPゴシック" panose="020B0400000000000000" pitchFamily="50" charset="-128"/>
                <a:ea typeface="BIZ UDPゴシック" panose="020B0400000000000000" pitchFamily="50" charset="-128"/>
              </a:rPr>
              <a:t>502271</a:t>
            </a:r>
          </a:p>
        </p:txBody>
      </p:sp>
      <p:sp>
        <p:nvSpPr>
          <p:cNvPr id="106" name="正方形/長方形 105">
            <a:extLst>
              <a:ext uri="{FF2B5EF4-FFF2-40B4-BE49-F238E27FC236}">
                <a16:creationId xmlns:a16="http://schemas.microsoft.com/office/drawing/2014/main" id="{5FD89E52-07E3-4ED9-BE51-1FE23CF105C6}"/>
              </a:ext>
            </a:extLst>
          </p:cNvPr>
          <p:cNvSpPr/>
          <p:nvPr/>
        </p:nvSpPr>
        <p:spPr>
          <a:xfrm>
            <a:off x="608150" y="3525023"/>
            <a:ext cx="3124573" cy="430887"/>
          </a:xfrm>
          <a:prstGeom prst="rect">
            <a:avLst/>
          </a:prstGeom>
          <a:noFill/>
        </p:spPr>
        <p:txBody>
          <a:bodyPr wrap="none" lIns="91440" tIns="45720" rIns="91440" bIns="45720">
            <a:spAutoFit/>
          </a:bodyPr>
          <a:lstStyle/>
          <a:p>
            <a:pPr algn="ctr"/>
            <a:r>
              <a:rPr lang="ja-JP" altLang="en-US" sz="2200" dirty="0">
                <a:ln w="0"/>
                <a:solidFill>
                  <a:schemeClr val="bg1"/>
                </a:solidFill>
                <a:latin typeface="BIZ UDPゴシック" panose="020B0400000000000000" pitchFamily="50" charset="-128"/>
                <a:ea typeface="BIZ UDPゴシック" panose="020B0400000000000000" pitchFamily="50" charset="-128"/>
              </a:rPr>
              <a:t>　</a:t>
            </a:r>
            <a:r>
              <a:rPr lang="ja-JP" altLang="en-US" sz="2200" b="1" dirty="0">
                <a:ln w="0"/>
                <a:solidFill>
                  <a:schemeClr val="bg1"/>
                </a:solidFill>
                <a:latin typeface="BIZ UDPゴシック" panose="020B0400000000000000" pitchFamily="50" charset="-128"/>
                <a:ea typeface="BIZ UDPゴシック" panose="020B0400000000000000" pitchFamily="50" charset="-128"/>
              </a:rPr>
              <a:t>志摩観光ホテルコース</a:t>
            </a:r>
          </a:p>
        </p:txBody>
      </p:sp>
      <p:sp>
        <p:nvSpPr>
          <p:cNvPr id="118" name="テキスト ボックス 117">
            <a:extLst>
              <a:ext uri="{FF2B5EF4-FFF2-40B4-BE49-F238E27FC236}">
                <a16:creationId xmlns:a16="http://schemas.microsoft.com/office/drawing/2014/main" id="{6FACE949-95A9-4CAD-B6A1-B9900AF6C286}"/>
              </a:ext>
            </a:extLst>
          </p:cNvPr>
          <p:cNvSpPr txBox="1"/>
          <p:nvPr/>
        </p:nvSpPr>
        <p:spPr>
          <a:xfrm>
            <a:off x="286673" y="3984409"/>
            <a:ext cx="2125388" cy="307777"/>
          </a:xfrm>
          <a:prstGeom prst="rect">
            <a:avLst/>
          </a:prstGeom>
          <a:noFill/>
        </p:spPr>
        <p:txBody>
          <a:bodyPr wrap="square">
            <a:spAutoFit/>
          </a:bodyPr>
          <a:lstStyle/>
          <a:p>
            <a:r>
              <a:rPr lang="ja-JP" altLang="en-US" sz="1400" b="1" dirty="0">
                <a:ln w="0"/>
                <a:solidFill>
                  <a:srgbClr val="002060"/>
                </a:solidFill>
                <a:latin typeface="BIZ UDPゴシック" panose="020B0400000000000000" pitchFamily="50" charset="-128"/>
                <a:ea typeface="BIZ UDPゴシック" panose="020B0400000000000000" pitchFamily="50" charset="-128"/>
              </a:rPr>
              <a:t>「海と大地の恵みコース」</a:t>
            </a:r>
            <a:endParaRPr lang="en-US" altLang="ja-JP" sz="1050" b="1" dirty="0">
              <a:ln w="0"/>
              <a:solidFill>
                <a:srgbClr val="002060"/>
              </a:solidFill>
              <a:latin typeface="BIZ UDPゴシック" panose="020B0400000000000000" pitchFamily="50" charset="-128"/>
              <a:ea typeface="BIZ UDPゴシック" panose="020B0400000000000000" pitchFamily="50" charset="-128"/>
            </a:endParaRPr>
          </a:p>
        </p:txBody>
      </p:sp>
      <p:sp>
        <p:nvSpPr>
          <p:cNvPr id="138" name="正方形/長方形 137">
            <a:extLst>
              <a:ext uri="{FF2B5EF4-FFF2-40B4-BE49-F238E27FC236}">
                <a16:creationId xmlns:a16="http://schemas.microsoft.com/office/drawing/2014/main" id="{5FD89E52-07E3-4ED9-BE51-1FE23CF105C6}"/>
              </a:ext>
            </a:extLst>
          </p:cNvPr>
          <p:cNvSpPr/>
          <p:nvPr/>
        </p:nvSpPr>
        <p:spPr>
          <a:xfrm>
            <a:off x="4463288" y="3545411"/>
            <a:ext cx="2796489" cy="430887"/>
          </a:xfrm>
          <a:prstGeom prst="rect">
            <a:avLst/>
          </a:prstGeom>
          <a:noFill/>
        </p:spPr>
        <p:txBody>
          <a:bodyPr wrap="square" lIns="91440" tIns="45720" rIns="91440" bIns="45720">
            <a:spAutoFit/>
          </a:bodyPr>
          <a:lstStyle/>
          <a:p>
            <a:pPr algn="ctr"/>
            <a:r>
              <a:rPr lang="ja-JP" altLang="en-US" sz="2200" b="1" dirty="0">
                <a:ln w="0"/>
                <a:solidFill>
                  <a:schemeClr val="bg1"/>
                </a:solidFill>
                <a:latin typeface="BIZ UDPゴシック" panose="020B0400000000000000" pitchFamily="50" charset="-128"/>
                <a:ea typeface="BIZ UDPゴシック" panose="020B0400000000000000" pitchFamily="50" charset="-128"/>
              </a:rPr>
              <a:t>賢島宝生苑コース</a:t>
            </a:r>
          </a:p>
        </p:txBody>
      </p:sp>
      <p:pic>
        <p:nvPicPr>
          <p:cNvPr id="41" name="図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176" y="4302934"/>
            <a:ext cx="2316385" cy="1543808"/>
          </a:xfrm>
          <a:prstGeom prst="rect">
            <a:avLst/>
          </a:prstGeom>
        </p:spPr>
      </p:pic>
      <p:sp>
        <p:nvSpPr>
          <p:cNvPr id="148" name="正方形/長方形 147">
            <a:extLst>
              <a:ext uri="{FF2B5EF4-FFF2-40B4-BE49-F238E27FC236}">
                <a16:creationId xmlns:a16="http://schemas.microsoft.com/office/drawing/2014/main" id="{1DA99A47-5DB5-4C1A-8E95-0381A16F08AF}"/>
              </a:ext>
            </a:extLst>
          </p:cNvPr>
          <p:cNvSpPr/>
          <p:nvPr/>
        </p:nvSpPr>
        <p:spPr>
          <a:xfrm>
            <a:off x="361314" y="6686982"/>
            <a:ext cx="2930610" cy="200055"/>
          </a:xfrm>
          <a:prstGeom prst="rect">
            <a:avLst/>
          </a:prstGeom>
          <a:noFill/>
        </p:spPr>
        <p:txBody>
          <a:bodyPr wrap="non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◆食事場所◆　</a:t>
            </a:r>
            <a:r>
              <a:rPr lang="en-US" altLang="ja-JP" sz="700" dirty="0">
                <a:ln w="0"/>
                <a:latin typeface="BIZ UDPゴシック" panose="020B0400000000000000" pitchFamily="50" charset="-128"/>
                <a:ea typeface="BIZ UDPゴシック" panose="020B0400000000000000" pitchFamily="50" charset="-128"/>
              </a:rPr>
              <a:t> </a:t>
            </a:r>
            <a:r>
              <a:rPr lang="ja-JP" altLang="en-US" sz="700" dirty="0">
                <a:ln w="0"/>
                <a:latin typeface="BIZ UDPゴシック" panose="020B0400000000000000" pitchFamily="50" charset="-128"/>
                <a:ea typeface="BIZ UDPゴシック" panose="020B0400000000000000" pitchFamily="50" charset="-128"/>
              </a:rPr>
              <a:t>レストラン「ラ・メール ザ クラシック」</a:t>
            </a:r>
            <a:r>
              <a:rPr lang="en-US" altLang="ja-JP" sz="700" dirty="0">
                <a:ln w="0"/>
                <a:latin typeface="BIZ UDPゴシック" panose="020B0400000000000000" pitchFamily="50" charset="-128"/>
                <a:ea typeface="BIZ UDPゴシック" panose="020B0400000000000000" pitchFamily="50" charset="-128"/>
              </a:rPr>
              <a:t> </a:t>
            </a:r>
            <a:r>
              <a:rPr lang="ja-JP" altLang="en-US" sz="700" dirty="0">
                <a:ln w="0"/>
                <a:latin typeface="BIZ UDPゴシック" panose="020B0400000000000000" pitchFamily="50" charset="-128"/>
                <a:ea typeface="BIZ UDPゴシック" panose="020B0400000000000000" pitchFamily="50" charset="-128"/>
              </a:rPr>
              <a:t>（ザ クラシック）　</a:t>
            </a:r>
            <a:endParaRPr lang="en-US" altLang="ja-JP" sz="700" dirty="0">
              <a:ln w="0"/>
              <a:latin typeface="BIZ UDPゴシック" panose="020B0400000000000000" pitchFamily="50" charset="-128"/>
              <a:ea typeface="BIZ UDPゴシック" panose="020B0400000000000000" pitchFamily="50" charset="-128"/>
            </a:endParaRPr>
          </a:p>
        </p:txBody>
      </p:sp>
      <p:grpSp>
        <p:nvGrpSpPr>
          <p:cNvPr id="149" name="グループ化 148">
            <a:extLst>
              <a:ext uri="{FF2B5EF4-FFF2-40B4-BE49-F238E27FC236}">
                <a16:creationId xmlns:a16="http://schemas.microsoft.com/office/drawing/2014/main" id="{07504EE5-0778-406C-85A9-1B1EEE10705B}"/>
              </a:ext>
            </a:extLst>
          </p:cNvPr>
          <p:cNvGrpSpPr/>
          <p:nvPr/>
        </p:nvGrpSpPr>
        <p:grpSpPr>
          <a:xfrm>
            <a:off x="3189673" y="313823"/>
            <a:ext cx="717122" cy="262092"/>
            <a:chOff x="4475527" y="2841667"/>
            <a:chExt cx="717122" cy="262092"/>
          </a:xfrm>
        </p:grpSpPr>
        <p:sp>
          <p:nvSpPr>
            <p:cNvPr id="150" name="四角形: 角を丸くする 27">
              <a:extLst>
                <a:ext uri="{FF2B5EF4-FFF2-40B4-BE49-F238E27FC236}">
                  <a16:creationId xmlns:a16="http://schemas.microsoft.com/office/drawing/2014/main" id="{3D786C0A-7517-44D1-80F1-AAA9EE1F9ED4}"/>
                </a:ext>
              </a:extLst>
            </p:cNvPr>
            <p:cNvSpPr/>
            <p:nvPr/>
          </p:nvSpPr>
          <p:spPr>
            <a:xfrm>
              <a:off x="4501824" y="2861009"/>
              <a:ext cx="664529" cy="242750"/>
            </a:xfrm>
            <a:prstGeom prst="round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HGS創英ﾌﾟﾚｾﾞﾝｽEB" panose="02020800000000000000" pitchFamily="18" charset="-128"/>
                <a:ea typeface="HGS創英ﾌﾟﾚｾﾞﾝｽEB" panose="02020800000000000000" pitchFamily="18" charset="-128"/>
              </a:endParaRPr>
            </a:p>
          </p:txBody>
        </p:sp>
        <p:sp>
          <p:nvSpPr>
            <p:cNvPr id="151" name="正方形/長方形 150">
              <a:extLst>
                <a:ext uri="{FF2B5EF4-FFF2-40B4-BE49-F238E27FC236}">
                  <a16:creationId xmlns:a16="http://schemas.microsoft.com/office/drawing/2014/main" id="{12CDDA33-CDE4-4371-A289-A4718BF99247}"/>
                </a:ext>
              </a:extLst>
            </p:cNvPr>
            <p:cNvSpPr/>
            <p:nvPr/>
          </p:nvSpPr>
          <p:spPr>
            <a:xfrm>
              <a:off x="4475527" y="2841667"/>
              <a:ext cx="717122" cy="261610"/>
            </a:xfrm>
            <a:prstGeom prst="rect">
              <a:avLst/>
            </a:prstGeom>
            <a:noFill/>
          </p:spPr>
          <p:txBody>
            <a:bodyPr wrap="square" lIns="91440" tIns="45720" rIns="91440" bIns="45720">
              <a:spAutoFit/>
            </a:bodyPr>
            <a:lstStyle/>
            <a:p>
              <a:pPr algn="ctr"/>
              <a:r>
                <a:rPr lang="ja-JP" altLang="en-US" sz="1050" dirty="0">
                  <a:ln w="0"/>
                  <a:solidFill>
                    <a:schemeClr val="bg1"/>
                  </a:solidFill>
                  <a:latin typeface="HG創英角ｺﾞｼｯｸUB" panose="020B0909000000000000" pitchFamily="49" charset="-128"/>
                  <a:ea typeface="HG創英角ｺﾞｼｯｸUB" panose="020B0909000000000000" pitchFamily="49" charset="-128"/>
                  <a:cs typeface="CordiaUPC" panose="020B0502040204020203" pitchFamily="34" charset="-34"/>
                </a:rPr>
                <a:t>日帰り</a:t>
              </a:r>
              <a:endParaRPr lang="en-US" altLang="ja-JP" sz="1050" dirty="0">
                <a:ln w="0"/>
                <a:solidFill>
                  <a:schemeClr val="bg1"/>
                </a:solidFill>
                <a:latin typeface="HG創英角ｺﾞｼｯｸUB" panose="020B0909000000000000" pitchFamily="49" charset="-128"/>
                <a:ea typeface="HG創英角ｺﾞｼｯｸUB" panose="020B0909000000000000" pitchFamily="49" charset="-128"/>
                <a:cs typeface="CordiaUPC" panose="020B0502040204020203" pitchFamily="34" charset="-34"/>
              </a:endParaRPr>
            </a:p>
          </p:txBody>
        </p:sp>
      </p:grpSp>
      <p:grpSp>
        <p:nvGrpSpPr>
          <p:cNvPr id="94" name="グループ化 93">
            <a:extLst>
              <a:ext uri="{FF2B5EF4-FFF2-40B4-BE49-F238E27FC236}">
                <a16:creationId xmlns:a16="http://schemas.microsoft.com/office/drawing/2014/main" id="{07504EE5-0778-406C-85A9-1B1EEE10705B}"/>
              </a:ext>
            </a:extLst>
          </p:cNvPr>
          <p:cNvGrpSpPr/>
          <p:nvPr/>
        </p:nvGrpSpPr>
        <p:grpSpPr>
          <a:xfrm>
            <a:off x="3925667" y="298390"/>
            <a:ext cx="918304" cy="272161"/>
            <a:chOff x="4418899" y="2821795"/>
            <a:chExt cx="918304" cy="272161"/>
          </a:xfrm>
        </p:grpSpPr>
        <p:sp>
          <p:nvSpPr>
            <p:cNvPr id="95" name="四角形: 角を丸くする 27">
              <a:extLst>
                <a:ext uri="{FF2B5EF4-FFF2-40B4-BE49-F238E27FC236}">
                  <a16:creationId xmlns:a16="http://schemas.microsoft.com/office/drawing/2014/main" id="{3D786C0A-7517-44D1-80F1-AAA9EE1F9ED4}"/>
                </a:ext>
              </a:extLst>
            </p:cNvPr>
            <p:cNvSpPr/>
            <p:nvPr/>
          </p:nvSpPr>
          <p:spPr>
            <a:xfrm>
              <a:off x="4418899" y="2846480"/>
              <a:ext cx="907984" cy="247476"/>
            </a:xfrm>
            <a:prstGeom prst="roundRect">
              <a:avLst/>
            </a:prstGeom>
            <a:solidFill>
              <a:schemeClr val="accent5">
                <a:lumMod val="50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HGS創英ﾌﾟﾚｾﾞﾝｽEB" panose="02020800000000000000" pitchFamily="18" charset="-128"/>
                <a:ea typeface="HGS創英ﾌﾟﾚｾﾞﾝｽEB" panose="02020800000000000000" pitchFamily="18" charset="-128"/>
              </a:endParaRPr>
            </a:p>
          </p:txBody>
        </p:sp>
        <p:sp>
          <p:nvSpPr>
            <p:cNvPr id="96" name="正方形/長方形 95">
              <a:extLst>
                <a:ext uri="{FF2B5EF4-FFF2-40B4-BE49-F238E27FC236}">
                  <a16:creationId xmlns:a16="http://schemas.microsoft.com/office/drawing/2014/main" id="{12CDDA33-CDE4-4371-A289-A4718BF99247}"/>
                </a:ext>
              </a:extLst>
            </p:cNvPr>
            <p:cNvSpPr/>
            <p:nvPr/>
          </p:nvSpPr>
          <p:spPr>
            <a:xfrm>
              <a:off x="4429219" y="2821795"/>
              <a:ext cx="907984" cy="246221"/>
            </a:xfrm>
            <a:prstGeom prst="rect">
              <a:avLst/>
            </a:prstGeom>
            <a:noFill/>
          </p:spPr>
          <p:txBody>
            <a:bodyPr wrap="square" lIns="91440" tIns="45720" rIns="91440" bIns="45720">
              <a:spAutoFit/>
            </a:bodyPr>
            <a:lstStyle/>
            <a:p>
              <a:pPr algn="ctr"/>
              <a:r>
                <a:rPr lang="ja-JP" altLang="en-US" sz="1000" dirty="0">
                  <a:ln w="0"/>
                  <a:solidFill>
                    <a:schemeClr val="bg1"/>
                  </a:solidFill>
                  <a:latin typeface="HGS創英角ｺﾞｼｯｸUB" panose="020B0900000000000000" pitchFamily="50" charset="-128"/>
                  <a:ea typeface="HGS創英角ｺﾞｼｯｸUB" panose="020B0900000000000000" pitchFamily="50" charset="-128"/>
                  <a:cs typeface="CordiaUPC" panose="020B0502040204020203" pitchFamily="34" charset="-34"/>
                </a:rPr>
                <a:t>添乗員同行</a:t>
              </a:r>
              <a:endParaRPr lang="en-US" altLang="ja-JP" sz="1050" dirty="0">
                <a:ln w="0"/>
                <a:solidFill>
                  <a:schemeClr val="bg1"/>
                </a:solidFill>
                <a:latin typeface="HGS創英角ｺﾞｼｯｸUB" panose="020B0900000000000000" pitchFamily="50" charset="-128"/>
                <a:ea typeface="HGS創英角ｺﾞｼｯｸUB" panose="020B0900000000000000" pitchFamily="50" charset="-128"/>
                <a:cs typeface="CordiaUPC" panose="020B0502040204020203" pitchFamily="34" charset="-34"/>
              </a:endParaRPr>
            </a:p>
          </p:txBody>
        </p:sp>
      </p:grpSp>
      <p:sp>
        <p:nvSpPr>
          <p:cNvPr id="92" name="テキスト ボックス 91">
            <a:extLst>
              <a:ext uri="{FF2B5EF4-FFF2-40B4-BE49-F238E27FC236}">
                <a16:creationId xmlns:a16="http://schemas.microsoft.com/office/drawing/2014/main" id="{0EC897CB-3CA3-4683-AA8C-135A467F5193}"/>
              </a:ext>
            </a:extLst>
          </p:cNvPr>
          <p:cNvSpPr txBox="1"/>
          <p:nvPr/>
        </p:nvSpPr>
        <p:spPr>
          <a:xfrm>
            <a:off x="2807443" y="6836369"/>
            <a:ext cx="624284" cy="153888"/>
          </a:xfrm>
          <a:prstGeom prst="rect">
            <a:avLst/>
          </a:prstGeom>
          <a:noFill/>
        </p:spPr>
        <p:txBody>
          <a:bodyPr wrap="square">
            <a:spAutoFit/>
          </a:bodyPr>
          <a:lstStyle/>
          <a:p>
            <a:r>
              <a:rPr lang="en-US" altLang="ja-JP" sz="400" dirty="0">
                <a:ln w="0"/>
                <a:latin typeface="BIZ UDPゴシック" panose="020B0400000000000000" pitchFamily="50" charset="-128"/>
                <a:ea typeface="BIZ UDPゴシック" panose="020B0400000000000000" pitchFamily="50" charset="-128"/>
              </a:rPr>
              <a:t>※</a:t>
            </a:r>
            <a:r>
              <a:rPr lang="ja-JP" altLang="en-US" sz="400" dirty="0">
                <a:ln w="0"/>
                <a:latin typeface="BIZ UDPゴシック" panose="020B0400000000000000" pitchFamily="50" charset="-128"/>
                <a:ea typeface="BIZ UDPゴシック" panose="020B0400000000000000" pitchFamily="50" charset="-128"/>
              </a:rPr>
              <a:t>料理イメージ</a:t>
            </a:r>
            <a:endParaRPr lang="en-US" altLang="ja-JP" sz="400" dirty="0">
              <a:ln w="0"/>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25AD614D-BB1B-4D04-8B48-74480F6E96B1}"/>
              </a:ext>
            </a:extLst>
          </p:cNvPr>
          <p:cNvSpPr/>
          <p:nvPr/>
        </p:nvSpPr>
        <p:spPr>
          <a:xfrm>
            <a:off x="309034" y="6819522"/>
            <a:ext cx="3092093" cy="169277"/>
          </a:xfrm>
          <a:prstGeom prst="rect">
            <a:avLst/>
          </a:prstGeom>
          <a:noFill/>
        </p:spPr>
        <p:txBody>
          <a:bodyPr wrap="square" lIns="91440" tIns="45720" rIns="91440" bIns="45720">
            <a:spAutoFit/>
          </a:bodyPr>
          <a:lstStyle/>
          <a:p>
            <a:r>
              <a:rPr lang="en-US" altLang="ja-JP" sz="500" dirty="0">
                <a:ln w="0"/>
                <a:latin typeface="BIZ UDPゴシック" panose="020B0400000000000000" pitchFamily="50" charset="-128"/>
                <a:ea typeface="BIZ UDPゴシック" panose="020B0400000000000000" pitchFamily="50" charset="-128"/>
              </a:rPr>
              <a:t>※</a:t>
            </a:r>
            <a:r>
              <a:rPr lang="ja-JP" altLang="en-US" sz="500" dirty="0">
                <a:ln w="0"/>
                <a:latin typeface="BIZ UDPゴシック" panose="020B0400000000000000" pitchFamily="50" charset="-128"/>
                <a:ea typeface="BIZ UDPゴシック" panose="020B0400000000000000" pitchFamily="50" charset="-128"/>
              </a:rPr>
              <a:t>食材の仕入れ等により料理内容は変更になる場合がございます。</a:t>
            </a:r>
            <a:r>
              <a:rPr lang="ja-JP" altLang="en-US" sz="500" dirty="0">
                <a:latin typeface="BIZ UDPゴシック" panose="020B0400000000000000" pitchFamily="50" charset="-128"/>
                <a:ea typeface="BIZ UDPゴシック" panose="020B0400000000000000" pitchFamily="50" charset="-128"/>
              </a:rPr>
              <a:t>予めご了承ください。</a:t>
            </a:r>
            <a:endParaRPr lang="en-US" altLang="ja-JP" sz="500" dirty="0">
              <a:ln w="0"/>
              <a:latin typeface="BIZ UDPゴシック" panose="020B0400000000000000" pitchFamily="50" charset="-128"/>
              <a:ea typeface="BIZ UDPゴシック" panose="020B0400000000000000" pitchFamily="50" charset="-128"/>
            </a:endParaRPr>
          </a:p>
        </p:txBody>
      </p:sp>
      <p:sp>
        <p:nvSpPr>
          <p:cNvPr id="122" name="円形吹き出し 127">
            <a:extLst>
              <a:ext uri="{FF2B5EF4-FFF2-40B4-BE49-F238E27FC236}">
                <a16:creationId xmlns:a16="http://schemas.microsoft.com/office/drawing/2014/main" id="{C2BBE15C-07D4-48E1-B760-9ECCF4DAD9BD}"/>
              </a:ext>
            </a:extLst>
          </p:cNvPr>
          <p:cNvSpPr/>
          <p:nvPr/>
        </p:nvSpPr>
        <p:spPr>
          <a:xfrm>
            <a:off x="6453302" y="4046389"/>
            <a:ext cx="849231" cy="328138"/>
          </a:xfrm>
          <a:prstGeom prst="flowChartAlternateProcess">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solidFill>
                <a:schemeClr val="bg1"/>
              </a:solidFill>
              <a:latin typeface="BIZ UDPゴシック" panose="020B0400000000000000" pitchFamily="50" charset="-128"/>
              <a:ea typeface="BIZ UDPゴシック" panose="020B0400000000000000" pitchFamily="50" charset="-128"/>
            </a:endParaRPr>
          </a:p>
        </p:txBody>
      </p:sp>
      <p:sp>
        <p:nvSpPr>
          <p:cNvPr id="123" name="正方形/長方形 122">
            <a:extLst>
              <a:ext uri="{FF2B5EF4-FFF2-40B4-BE49-F238E27FC236}">
                <a16:creationId xmlns:a16="http://schemas.microsoft.com/office/drawing/2014/main" id="{CA76F8AC-C9DA-4544-840F-88BFDFC13BDE}"/>
              </a:ext>
            </a:extLst>
          </p:cNvPr>
          <p:cNvSpPr/>
          <p:nvPr/>
        </p:nvSpPr>
        <p:spPr>
          <a:xfrm>
            <a:off x="6458006" y="4097138"/>
            <a:ext cx="910368" cy="215444"/>
          </a:xfrm>
          <a:prstGeom prst="rect">
            <a:avLst/>
          </a:prstGeom>
          <a:noFill/>
        </p:spPr>
        <p:txBody>
          <a:bodyPr wrap="square" lIns="91440" tIns="45720" rIns="91440" bIns="45720">
            <a:spAutoFit/>
          </a:bodyPr>
          <a:lstStyle/>
          <a:p>
            <a:r>
              <a:rPr lang="ja-JP" altLang="en-US" sz="800" dirty="0">
                <a:ln w="0"/>
                <a:solidFill>
                  <a:schemeClr val="bg1"/>
                </a:solidFill>
                <a:latin typeface="BIZ UDPゴシック" panose="020B0400000000000000" pitchFamily="50" charset="-128"/>
                <a:ea typeface="BIZ UDPゴシック" panose="020B0400000000000000" pitchFamily="50" charset="-128"/>
              </a:rPr>
              <a:t>温泉♨入浴付！</a:t>
            </a:r>
            <a:endParaRPr lang="en-US" altLang="ja-JP" sz="800" dirty="0">
              <a:ln w="0"/>
              <a:solidFill>
                <a:schemeClr val="bg1"/>
              </a:solidFill>
              <a:latin typeface="BIZ UDPゴシック" panose="020B0400000000000000" pitchFamily="50" charset="-128"/>
              <a:ea typeface="BIZ UDPゴシック" panose="020B0400000000000000" pitchFamily="50" charset="-128"/>
            </a:endParaRPr>
          </a:p>
        </p:txBody>
      </p:sp>
      <p:pic>
        <p:nvPicPr>
          <p:cNvPr id="100" name="図 99">
            <a:extLst>
              <a:ext uri="{FF2B5EF4-FFF2-40B4-BE49-F238E27FC236}">
                <a16:creationId xmlns:a16="http://schemas.microsoft.com/office/drawing/2014/main" id="{A079F043-536A-40ED-996E-FC07AB143D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49" y="129396"/>
            <a:ext cx="1517308" cy="406546"/>
          </a:xfrm>
          <a:prstGeom prst="rect">
            <a:avLst/>
          </a:prstGeom>
        </p:spPr>
      </p:pic>
      <p:sp>
        <p:nvSpPr>
          <p:cNvPr id="110" name="テキスト ボックス 109">
            <a:extLst>
              <a:ext uri="{FF2B5EF4-FFF2-40B4-BE49-F238E27FC236}">
                <a16:creationId xmlns:a16="http://schemas.microsoft.com/office/drawing/2014/main" id="{A6D3D301-1217-4FE5-9B24-373F32FDD9CE}"/>
              </a:ext>
            </a:extLst>
          </p:cNvPr>
          <p:cNvSpPr txBox="1"/>
          <p:nvPr/>
        </p:nvSpPr>
        <p:spPr>
          <a:xfrm>
            <a:off x="409789" y="5894345"/>
            <a:ext cx="2876101" cy="738664"/>
          </a:xfrm>
          <a:prstGeom prst="rect">
            <a:avLst/>
          </a:prstGeom>
          <a:solidFill>
            <a:schemeClr val="bg1"/>
          </a:solidFill>
          <a:ln>
            <a:solidFill>
              <a:schemeClr val="accent2">
                <a:lumMod val="75000"/>
              </a:schemeClr>
            </a:solidFill>
          </a:ln>
        </p:spPr>
        <p:txBody>
          <a:bodyPr wrap="square" rtlCol="0">
            <a:spAutoFit/>
          </a:bodyPr>
          <a:lstStyle/>
          <a:p>
            <a:pPr algn="ctr"/>
            <a:r>
              <a:rPr kumimoji="1" lang="ja-JP" altLang="en-US" sz="600" b="1" dirty="0">
                <a:solidFill>
                  <a:srgbClr val="996600"/>
                </a:solidFill>
                <a:latin typeface="メイリオ" panose="020B0604030504040204" pitchFamily="50" charset="-128"/>
                <a:ea typeface="メイリオ" panose="020B0604030504040204" pitchFamily="50" charset="-128"/>
              </a:rPr>
              <a:t>～メニュー～</a:t>
            </a:r>
            <a:endParaRPr kumimoji="1" lang="en-US" altLang="ja-JP" sz="600" b="1" dirty="0">
              <a:solidFill>
                <a:srgbClr val="996600"/>
              </a:solidFill>
              <a:latin typeface="メイリオ" panose="020B0604030504040204" pitchFamily="50" charset="-128"/>
              <a:ea typeface="メイリオ" panose="020B0604030504040204" pitchFamily="50" charset="-128"/>
            </a:endParaRP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・アミューズ　ブーシュ</a:t>
            </a: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・海の幸　伊勢海老のコンソメジュレと鮑のクリームを添えて</a:t>
            </a: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・伊勢海老クリームスープ</a:t>
            </a: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・伊勢海老アメリカンソース　サフランライスを添えて</a:t>
            </a: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・黒毛和牛フィレ肉ステーキ　トリュフソース</a:t>
            </a:r>
          </a:p>
          <a:p>
            <a:pPr algn="ctr"/>
            <a:r>
              <a:rPr kumimoji="1" lang="ja-JP" altLang="en-US" sz="600" dirty="0">
                <a:solidFill>
                  <a:sysClr val="windowText" lastClr="000000"/>
                </a:solidFill>
                <a:latin typeface="メイリオ" panose="020B0604030504040204" pitchFamily="50" charset="-128"/>
                <a:ea typeface="メイリオ" panose="020B0604030504040204" pitchFamily="50" charset="-128"/>
              </a:rPr>
              <a:t>・パン　・デセール　・コーヒー</a:t>
            </a:r>
          </a:p>
        </p:txBody>
      </p:sp>
      <p:sp>
        <p:nvSpPr>
          <p:cNvPr id="218" name="正方形/長方形 217">
            <a:extLst>
              <a:ext uri="{FF2B5EF4-FFF2-40B4-BE49-F238E27FC236}">
                <a16:creationId xmlns:a16="http://schemas.microsoft.com/office/drawing/2014/main" id="{ABD66C26-ABE7-4976-B74B-DF46244681C4}"/>
              </a:ext>
            </a:extLst>
          </p:cNvPr>
          <p:cNvSpPr/>
          <p:nvPr/>
        </p:nvSpPr>
        <p:spPr>
          <a:xfrm>
            <a:off x="4068547" y="10329530"/>
            <a:ext cx="2781261" cy="169277"/>
          </a:xfrm>
          <a:prstGeom prst="rect">
            <a:avLst/>
          </a:prstGeom>
          <a:noFill/>
        </p:spPr>
        <p:txBody>
          <a:bodyPr wrap="square" lIns="91440" tIns="45720" rIns="91440" bIns="45720">
            <a:spAutoFit/>
          </a:bodyPr>
          <a:lstStyle/>
          <a:p>
            <a:r>
              <a:rPr lang="en-US" altLang="ja-JP" sz="500" dirty="0">
                <a:ln w="0"/>
                <a:latin typeface="BIZ UDPゴシック" panose="020B0400000000000000" pitchFamily="50" charset="-128"/>
                <a:ea typeface="BIZ UDPゴシック" panose="020B0400000000000000" pitchFamily="50" charset="-128"/>
              </a:rPr>
              <a:t>※</a:t>
            </a:r>
            <a:r>
              <a:rPr lang="ja-JP" altLang="en-US" sz="500" dirty="0">
                <a:ln w="0"/>
                <a:latin typeface="BIZ UDPゴシック" panose="020B0400000000000000" pitchFamily="50" charset="-128"/>
                <a:ea typeface="BIZ UDPゴシック" panose="020B0400000000000000" pitchFamily="50" charset="-128"/>
              </a:rPr>
              <a:t>食材の仕入れ等により料理内容は変更になる場合がございます。</a:t>
            </a:r>
            <a:r>
              <a:rPr lang="ja-JP" altLang="en-US" sz="500" dirty="0">
                <a:latin typeface="BIZ UDPゴシック" panose="020B0400000000000000" pitchFamily="50" charset="-128"/>
                <a:ea typeface="BIZ UDPゴシック" panose="020B0400000000000000" pitchFamily="50" charset="-128"/>
              </a:rPr>
              <a:t>予めご了承ください。</a:t>
            </a:r>
            <a:endParaRPr lang="en-US" altLang="ja-JP" sz="500" dirty="0">
              <a:ln w="0"/>
              <a:latin typeface="BIZ UDPゴシック" panose="020B0400000000000000" pitchFamily="50" charset="-128"/>
              <a:ea typeface="BIZ UDPゴシック" panose="020B0400000000000000" pitchFamily="50" charset="-128"/>
            </a:endParaRPr>
          </a:p>
        </p:txBody>
      </p:sp>
      <p:sp>
        <p:nvSpPr>
          <p:cNvPr id="219" name="テキスト ボックス 218">
            <a:extLst>
              <a:ext uri="{FF2B5EF4-FFF2-40B4-BE49-F238E27FC236}">
                <a16:creationId xmlns:a16="http://schemas.microsoft.com/office/drawing/2014/main" id="{8594D1FB-5682-4061-A154-5B284B684A55}"/>
              </a:ext>
            </a:extLst>
          </p:cNvPr>
          <p:cNvSpPr txBox="1"/>
          <p:nvPr/>
        </p:nvSpPr>
        <p:spPr>
          <a:xfrm>
            <a:off x="4137756" y="4284367"/>
            <a:ext cx="1638508" cy="338554"/>
          </a:xfrm>
          <a:prstGeom prst="rect">
            <a:avLst/>
          </a:prstGeom>
          <a:noFill/>
        </p:spPr>
        <p:txBody>
          <a:bodyPr wrap="square">
            <a:spAutoFit/>
          </a:bodyPr>
          <a:lstStyle/>
          <a:p>
            <a:r>
              <a:rPr lang="ja-JP" altLang="en-US" sz="1600" dirty="0">
                <a:ln w="0"/>
                <a:solidFill>
                  <a:srgbClr val="002060"/>
                </a:solidFill>
                <a:latin typeface="HG創英ﾌﾟﾚｾﾞﾝｽEB" panose="02020809000000000000" pitchFamily="17" charset="-128"/>
                <a:ea typeface="HG創英ﾌﾟﾚｾﾞﾝｽEB" panose="02020809000000000000" pitchFamily="17" charset="-128"/>
              </a:rPr>
              <a:t>「しま会席」</a:t>
            </a:r>
            <a:endParaRPr lang="en-US" altLang="ja-JP" sz="1100" dirty="0">
              <a:ln w="0"/>
              <a:solidFill>
                <a:srgbClr val="002060"/>
              </a:solidFill>
              <a:latin typeface="HG創英ﾌﾟﾚｾﾞﾝｽEB" panose="02020809000000000000" pitchFamily="17" charset="-128"/>
              <a:ea typeface="HG創英ﾌﾟﾚｾﾞﾝｽEB" panose="02020809000000000000" pitchFamily="17" charset="-128"/>
            </a:endParaRPr>
          </a:p>
        </p:txBody>
      </p:sp>
      <p:sp>
        <p:nvSpPr>
          <p:cNvPr id="220" name="テキスト ボックス 219">
            <a:extLst>
              <a:ext uri="{FF2B5EF4-FFF2-40B4-BE49-F238E27FC236}">
                <a16:creationId xmlns:a16="http://schemas.microsoft.com/office/drawing/2014/main" id="{1030410D-4126-44AC-88CC-D0C01249A6FD}"/>
              </a:ext>
            </a:extLst>
          </p:cNvPr>
          <p:cNvSpPr txBox="1"/>
          <p:nvPr/>
        </p:nvSpPr>
        <p:spPr>
          <a:xfrm>
            <a:off x="6667042" y="8911585"/>
            <a:ext cx="624284" cy="153888"/>
          </a:xfrm>
          <a:prstGeom prst="rect">
            <a:avLst/>
          </a:prstGeom>
          <a:noFill/>
        </p:spPr>
        <p:txBody>
          <a:bodyPr wrap="square">
            <a:spAutoFit/>
          </a:bodyPr>
          <a:lstStyle/>
          <a:p>
            <a:r>
              <a:rPr lang="en-US" altLang="ja-JP" sz="400" dirty="0">
                <a:ln w="0"/>
                <a:latin typeface="BIZ UDPゴシック" panose="020B0400000000000000" pitchFamily="50" charset="-128"/>
                <a:ea typeface="BIZ UDPゴシック" panose="020B0400000000000000" pitchFamily="50" charset="-128"/>
              </a:rPr>
              <a:t>※</a:t>
            </a:r>
            <a:r>
              <a:rPr lang="ja-JP" altLang="en-US" sz="400" dirty="0">
                <a:ln w="0"/>
                <a:latin typeface="BIZ UDPゴシック" panose="020B0400000000000000" pitchFamily="50" charset="-128"/>
                <a:ea typeface="BIZ UDPゴシック" panose="020B0400000000000000" pitchFamily="50" charset="-128"/>
              </a:rPr>
              <a:t>料理イメージ</a:t>
            </a:r>
            <a:endParaRPr lang="en-US" altLang="ja-JP" sz="400" dirty="0">
              <a:ln w="0"/>
              <a:latin typeface="BIZ UDPゴシック" panose="020B0400000000000000" pitchFamily="50" charset="-128"/>
              <a:ea typeface="BIZ UDPゴシック" panose="020B0400000000000000" pitchFamily="50" charset="-128"/>
            </a:endParaRPr>
          </a:p>
        </p:txBody>
      </p:sp>
      <p:sp>
        <p:nvSpPr>
          <p:cNvPr id="221" name="テキスト ボックス 220">
            <a:extLst>
              <a:ext uri="{FF2B5EF4-FFF2-40B4-BE49-F238E27FC236}">
                <a16:creationId xmlns:a16="http://schemas.microsoft.com/office/drawing/2014/main" id="{757C1A54-996D-44FC-8734-D22EB4F2127F}"/>
              </a:ext>
            </a:extLst>
          </p:cNvPr>
          <p:cNvSpPr txBox="1"/>
          <p:nvPr/>
        </p:nvSpPr>
        <p:spPr>
          <a:xfrm>
            <a:off x="4117751" y="7109912"/>
            <a:ext cx="2102276" cy="338554"/>
          </a:xfrm>
          <a:prstGeom prst="rect">
            <a:avLst/>
          </a:prstGeom>
          <a:noFill/>
        </p:spPr>
        <p:txBody>
          <a:bodyPr wrap="square">
            <a:spAutoFit/>
          </a:bodyPr>
          <a:lstStyle/>
          <a:p>
            <a:r>
              <a:rPr lang="ja-JP" altLang="en-US" sz="1600" dirty="0">
                <a:ln w="0"/>
                <a:solidFill>
                  <a:srgbClr val="002060"/>
                </a:solidFill>
                <a:latin typeface="HG創英ﾌﾟﾚｾﾞﾝｽEB" panose="02020809000000000000" pitchFamily="17" charset="-128"/>
                <a:ea typeface="HG創英ﾌﾟﾚｾﾞﾝｽEB" panose="02020809000000000000" pitchFamily="17" charset="-128"/>
              </a:rPr>
              <a:t>「かしこじま御膳」</a:t>
            </a:r>
            <a:endParaRPr lang="en-US" altLang="ja-JP" sz="1100" dirty="0">
              <a:ln w="0"/>
              <a:solidFill>
                <a:srgbClr val="002060"/>
              </a:solidFill>
              <a:latin typeface="HG創英ﾌﾟﾚｾﾞﾝｽEB" panose="02020809000000000000" pitchFamily="17" charset="-128"/>
              <a:ea typeface="HG創英ﾌﾟﾚｾﾞﾝｽEB" panose="02020809000000000000" pitchFamily="17" charset="-128"/>
            </a:endParaRPr>
          </a:p>
        </p:txBody>
      </p:sp>
      <p:sp>
        <p:nvSpPr>
          <p:cNvPr id="222" name="テキスト ボックス 221">
            <a:extLst>
              <a:ext uri="{FF2B5EF4-FFF2-40B4-BE49-F238E27FC236}">
                <a16:creationId xmlns:a16="http://schemas.microsoft.com/office/drawing/2014/main" id="{3F5B93ED-41D9-41A6-BB4C-61EA597237F0}"/>
              </a:ext>
            </a:extLst>
          </p:cNvPr>
          <p:cNvSpPr txBox="1"/>
          <p:nvPr/>
        </p:nvSpPr>
        <p:spPr>
          <a:xfrm>
            <a:off x="4068547" y="3988509"/>
            <a:ext cx="2329637" cy="338554"/>
          </a:xfrm>
          <a:prstGeom prst="rect">
            <a:avLst/>
          </a:prstGeom>
          <a:noFill/>
        </p:spPr>
        <p:txBody>
          <a:bodyPr wrap="square">
            <a:spAutoFit/>
          </a:bodyPr>
          <a:lstStyle/>
          <a:p>
            <a:r>
              <a:rPr lang="ja-JP" altLang="en-US" sz="900" dirty="0">
                <a:ln w="0"/>
                <a:solidFill>
                  <a:srgbClr val="002060"/>
                </a:solidFill>
                <a:latin typeface="BIZ UDPゴシック" panose="020B0400000000000000" pitchFamily="50" charset="-128"/>
                <a:ea typeface="BIZ UDPゴシック" panose="020B0400000000000000" pitchFamily="50" charset="-128"/>
              </a:rPr>
              <a:t>お料理は</a:t>
            </a:r>
            <a:r>
              <a:rPr lang="en-US" altLang="ja-JP" sz="900" dirty="0">
                <a:ln w="0"/>
                <a:solidFill>
                  <a:srgbClr val="002060"/>
                </a:solidFill>
                <a:latin typeface="BIZ UDPゴシック" panose="020B0400000000000000" pitchFamily="50" charset="-128"/>
                <a:ea typeface="BIZ UDPゴシック" panose="020B0400000000000000" pitchFamily="50" charset="-128"/>
              </a:rPr>
              <a:t>2</a:t>
            </a:r>
            <a:r>
              <a:rPr lang="ja-JP" altLang="en-US" sz="900" dirty="0">
                <a:ln w="0"/>
                <a:solidFill>
                  <a:srgbClr val="002060"/>
                </a:solidFill>
                <a:latin typeface="BIZ UDPゴシック" panose="020B0400000000000000" pitchFamily="50" charset="-128"/>
                <a:ea typeface="BIZ UDPゴシック" panose="020B0400000000000000" pitchFamily="50" charset="-128"/>
              </a:rPr>
              <a:t>種類からお選びいただけます。　</a:t>
            </a:r>
            <a:endParaRPr lang="en-US" altLang="ja-JP" sz="900" dirty="0">
              <a:ln w="0"/>
              <a:solidFill>
                <a:srgbClr val="002060"/>
              </a:solidFill>
              <a:latin typeface="BIZ UDPゴシック" panose="020B0400000000000000" pitchFamily="50" charset="-128"/>
              <a:ea typeface="BIZ UDPゴシック" panose="020B0400000000000000" pitchFamily="50" charset="-128"/>
            </a:endParaRPr>
          </a:p>
          <a:p>
            <a:r>
              <a:rPr lang="en-US" altLang="ja-JP" sz="700" dirty="0">
                <a:ln w="0"/>
                <a:solidFill>
                  <a:srgbClr val="002060"/>
                </a:solidFill>
                <a:latin typeface="BIZ UDPゴシック" panose="020B0400000000000000" pitchFamily="50" charset="-128"/>
                <a:ea typeface="BIZ UDPゴシック" panose="020B0400000000000000" pitchFamily="50" charset="-128"/>
              </a:rPr>
              <a:t>※</a:t>
            </a:r>
            <a:r>
              <a:rPr lang="ja-JP" altLang="en-US" sz="700" dirty="0">
                <a:ln w="0"/>
                <a:solidFill>
                  <a:srgbClr val="002060"/>
                </a:solidFill>
                <a:latin typeface="BIZ UDPゴシック" panose="020B0400000000000000" pitchFamily="50" charset="-128"/>
                <a:ea typeface="BIZ UDPゴシック" panose="020B0400000000000000" pitchFamily="50" charset="-128"/>
              </a:rPr>
              <a:t>同グループ同一メニュー</a:t>
            </a:r>
            <a:endParaRPr lang="en-US" altLang="ja-JP" sz="700" dirty="0">
              <a:ln w="0"/>
              <a:solidFill>
                <a:srgbClr val="002060"/>
              </a:solidFill>
              <a:latin typeface="BIZ UDPゴシック" panose="020B0400000000000000" pitchFamily="50" charset="-128"/>
              <a:ea typeface="BIZ UDPゴシック" panose="020B0400000000000000" pitchFamily="50" charset="-128"/>
            </a:endParaRPr>
          </a:p>
        </p:txBody>
      </p:sp>
      <p:sp>
        <p:nvSpPr>
          <p:cNvPr id="226" name="テキスト ボックス 225">
            <a:extLst>
              <a:ext uri="{FF2B5EF4-FFF2-40B4-BE49-F238E27FC236}">
                <a16:creationId xmlns:a16="http://schemas.microsoft.com/office/drawing/2014/main" id="{E3C07FB8-C187-4855-A7D6-9C0939BCFA58}"/>
              </a:ext>
            </a:extLst>
          </p:cNvPr>
          <p:cNvSpPr txBox="1"/>
          <p:nvPr/>
        </p:nvSpPr>
        <p:spPr>
          <a:xfrm>
            <a:off x="4276363" y="9046362"/>
            <a:ext cx="2978958" cy="902811"/>
          </a:xfrm>
          <a:prstGeom prst="rect">
            <a:avLst/>
          </a:prstGeom>
          <a:solidFill>
            <a:schemeClr val="bg1"/>
          </a:solidFill>
          <a:ln>
            <a:solidFill>
              <a:schemeClr val="accent2">
                <a:lumMod val="75000"/>
              </a:schemeClr>
            </a:solidFill>
          </a:ln>
        </p:spPr>
        <p:txBody>
          <a:bodyPr wrap="square" rtlCol="0">
            <a:spAutoFit/>
          </a:bodyPr>
          <a:lstStyle/>
          <a:p>
            <a:pPr algn="ctr"/>
            <a:r>
              <a:rPr kumimoji="1" lang="ja-JP" altLang="en-US" sz="600" b="1" dirty="0">
                <a:solidFill>
                  <a:srgbClr val="996600"/>
                </a:solidFill>
                <a:latin typeface="メイリオ" panose="020B0604030504040204" pitchFamily="50" charset="-128"/>
                <a:ea typeface="メイリオ" panose="020B0604030504040204" pitchFamily="50" charset="-128"/>
              </a:rPr>
              <a:t>～おしながき～</a:t>
            </a:r>
            <a:endParaRPr kumimoji="1" lang="en-US" altLang="ja-JP" sz="600" b="1" dirty="0">
              <a:solidFill>
                <a:srgbClr val="996600"/>
              </a:solidFill>
              <a:latin typeface="メイリオ" panose="020B0604030504040204" pitchFamily="50" charset="-128"/>
              <a:ea typeface="メイリオ" panose="020B0604030504040204" pitchFamily="50"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乾　杯　さんざしジュース</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酒肴寄せ盛り</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小鉢　　三種盛り</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焼き物　鰆の巻繊焼き</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冷煮物　海老黄身煮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柚子餡掛け</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お造り　魚介五種盛り合わせ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冷　鉢　伊勢の国健康豚ローストサラダ　　　　</a:t>
            </a:r>
            <a:endParaRPr lang="en-US" altLang="ja-JP" sz="600" dirty="0">
              <a:ln w="0"/>
              <a:latin typeface="BIZ UDゴシック" panose="020B0400000000000000" pitchFamily="49" charset="-128"/>
              <a:ea typeface="BIZ UDゴシック" panose="020B0400000000000000" pitchFamily="49" charset="-128"/>
            </a:endParaRPr>
          </a:p>
        </p:txBody>
      </p:sp>
      <p:sp>
        <p:nvSpPr>
          <p:cNvPr id="227" name="テキスト ボックス 226">
            <a:extLst>
              <a:ext uri="{FF2B5EF4-FFF2-40B4-BE49-F238E27FC236}">
                <a16:creationId xmlns:a16="http://schemas.microsoft.com/office/drawing/2014/main" id="{E664E9E7-A6AD-448B-A861-AB98FFDBF2EC}"/>
              </a:ext>
            </a:extLst>
          </p:cNvPr>
          <p:cNvSpPr txBox="1"/>
          <p:nvPr/>
        </p:nvSpPr>
        <p:spPr>
          <a:xfrm>
            <a:off x="6744015" y="6002505"/>
            <a:ext cx="624284" cy="153888"/>
          </a:xfrm>
          <a:prstGeom prst="rect">
            <a:avLst/>
          </a:prstGeom>
          <a:noFill/>
        </p:spPr>
        <p:txBody>
          <a:bodyPr wrap="square">
            <a:spAutoFit/>
          </a:bodyPr>
          <a:lstStyle/>
          <a:p>
            <a:r>
              <a:rPr lang="en-US" altLang="ja-JP" sz="400" dirty="0">
                <a:ln w="0"/>
                <a:latin typeface="BIZ UDPゴシック" panose="020B0400000000000000" pitchFamily="50" charset="-128"/>
                <a:ea typeface="BIZ UDPゴシック" panose="020B0400000000000000" pitchFamily="50" charset="-128"/>
              </a:rPr>
              <a:t>※</a:t>
            </a:r>
            <a:r>
              <a:rPr lang="ja-JP" altLang="en-US" sz="400" dirty="0">
                <a:ln w="0"/>
                <a:latin typeface="BIZ UDPゴシック" panose="020B0400000000000000" pitchFamily="50" charset="-128"/>
                <a:ea typeface="BIZ UDPゴシック" panose="020B0400000000000000" pitchFamily="50" charset="-128"/>
              </a:rPr>
              <a:t>料理イメージ</a:t>
            </a:r>
            <a:endParaRPr lang="en-US" altLang="ja-JP" sz="400" dirty="0">
              <a:ln w="0"/>
              <a:latin typeface="BIZ UDPゴシック" panose="020B0400000000000000" pitchFamily="50" charset="-128"/>
              <a:ea typeface="BIZ UDPゴシック" panose="020B0400000000000000" pitchFamily="50" charset="-128"/>
            </a:endParaRPr>
          </a:p>
        </p:txBody>
      </p:sp>
      <p:pic>
        <p:nvPicPr>
          <p:cNvPr id="27" name="図 26">
            <a:extLst>
              <a:ext uri="{FF2B5EF4-FFF2-40B4-BE49-F238E27FC236}">
                <a16:creationId xmlns:a16="http://schemas.microsoft.com/office/drawing/2014/main" id="{BEEC895B-4C5C-4BDC-94D8-808E90491E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1125" y="4607727"/>
            <a:ext cx="2329637" cy="1553092"/>
          </a:xfrm>
          <a:prstGeom prst="rect">
            <a:avLst/>
          </a:prstGeom>
        </p:spPr>
      </p:pic>
      <p:pic>
        <p:nvPicPr>
          <p:cNvPr id="29" name="図 28">
            <a:extLst>
              <a:ext uri="{FF2B5EF4-FFF2-40B4-BE49-F238E27FC236}">
                <a16:creationId xmlns:a16="http://schemas.microsoft.com/office/drawing/2014/main" id="{C22998BC-2DC0-4C0B-8016-EFD576FCB8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9056" y="7409647"/>
            <a:ext cx="2259566" cy="1506376"/>
          </a:xfrm>
          <a:prstGeom prst="rect">
            <a:avLst/>
          </a:prstGeom>
        </p:spPr>
      </p:pic>
      <p:grpSp>
        <p:nvGrpSpPr>
          <p:cNvPr id="152" name="グループ化 151">
            <a:extLst>
              <a:ext uri="{FF2B5EF4-FFF2-40B4-BE49-F238E27FC236}">
                <a16:creationId xmlns:a16="http://schemas.microsoft.com/office/drawing/2014/main" id="{37E9152F-43E7-4211-B9B7-1CA290E33A14}"/>
              </a:ext>
            </a:extLst>
          </p:cNvPr>
          <p:cNvGrpSpPr/>
          <p:nvPr/>
        </p:nvGrpSpPr>
        <p:grpSpPr>
          <a:xfrm>
            <a:off x="342929" y="7360895"/>
            <a:ext cx="389851" cy="400110"/>
            <a:chOff x="-648852" y="3125555"/>
            <a:chExt cx="389851" cy="400110"/>
          </a:xfrm>
        </p:grpSpPr>
        <p:sp>
          <p:nvSpPr>
            <p:cNvPr id="174" name="角丸四角形 134">
              <a:extLst>
                <a:ext uri="{FF2B5EF4-FFF2-40B4-BE49-F238E27FC236}">
                  <a16:creationId xmlns:a16="http://schemas.microsoft.com/office/drawing/2014/main" id="{1CAD34A8-08F0-4797-AFBC-EF196AFCD580}"/>
                </a:ext>
              </a:extLst>
            </p:cNvPr>
            <p:cNvSpPr/>
            <p:nvPr/>
          </p:nvSpPr>
          <p:spPr>
            <a:xfrm>
              <a:off x="-615524" y="3174496"/>
              <a:ext cx="350366" cy="345172"/>
            </a:xfrm>
            <a:prstGeom prst="roundRect">
              <a:avLst/>
            </a:prstGeom>
            <a:solidFill>
              <a:srgbClr val="FFBF9F"/>
            </a:solidFill>
            <a:ln w="22225" cmpd="dbl">
              <a:solidFill>
                <a:srgbClr val="C4929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solidFill>
                  <a:srgbClr val="CC3300"/>
                </a:solidFill>
                <a:latin typeface="BIZ UDPゴシック" panose="020B0400000000000000" pitchFamily="50" charset="-128"/>
                <a:ea typeface="BIZ UDPゴシック" panose="020B0400000000000000" pitchFamily="50" charset="-128"/>
              </a:endParaRPr>
            </a:p>
          </p:txBody>
        </p:sp>
        <p:sp>
          <p:nvSpPr>
            <p:cNvPr id="175" name="正方形/長方形 174">
              <a:extLst>
                <a:ext uri="{FF2B5EF4-FFF2-40B4-BE49-F238E27FC236}">
                  <a16:creationId xmlns:a16="http://schemas.microsoft.com/office/drawing/2014/main" id="{324DEF3E-872F-43A2-931A-4208BAEA74C8}"/>
                </a:ext>
              </a:extLst>
            </p:cNvPr>
            <p:cNvSpPr/>
            <p:nvPr/>
          </p:nvSpPr>
          <p:spPr>
            <a:xfrm>
              <a:off x="-648852" y="3125555"/>
              <a:ext cx="389851" cy="400110"/>
            </a:xfrm>
            <a:prstGeom prst="rect">
              <a:avLst/>
            </a:prstGeom>
            <a:noFill/>
          </p:spPr>
          <p:txBody>
            <a:bodyPr wrap="none" lIns="91440" tIns="45720" rIns="91440" bIns="45720">
              <a:spAutoFit/>
            </a:bodyPr>
            <a:lstStyle/>
            <a:p>
              <a:pPr algn="ctr"/>
              <a:r>
                <a:rPr lang="en-US" altLang="ja-JP" sz="2000" dirty="0">
                  <a:ln w="0"/>
                  <a:solidFill>
                    <a:schemeClr val="bg1"/>
                  </a:solidFill>
                  <a:latin typeface="BIZ UDPゴシック" panose="020B0400000000000000" pitchFamily="50" charset="-128"/>
                  <a:ea typeface="BIZ UDPゴシック" panose="020B0400000000000000" pitchFamily="50" charset="-128"/>
                </a:rPr>
                <a:t>C</a:t>
              </a:r>
              <a:endParaRPr lang="ja-JP" altLang="en-US" sz="2000" dirty="0">
                <a:ln w="0"/>
                <a:solidFill>
                  <a:schemeClr val="bg1"/>
                </a:solidFill>
                <a:latin typeface="BIZ UDPゴシック" panose="020B0400000000000000" pitchFamily="50" charset="-128"/>
                <a:ea typeface="BIZ UDPゴシック" panose="020B0400000000000000" pitchFamily="50" charset="-128"/>
              </a:endParaRPr>
            </a:p>
          </p:txBody>
        </p:sp>
      </p:grpSp>
      <p:sp>
        <p:nvSpPr>
          <p:cNvPr id="216" name="正方形/長方形 215">
            <a:extLst>
              <a:ext uri="{FF2B5EF4-FFF2-40B4-BE49-F238E27FC236}">
                <a16:creationId xmlns:a16="http://schemas.microsoft.com/office/drawing/2014/main" id="{55379740-4EB7-460F-9F4B-DD679B9676F7}"/>
              </a:ext>
            </a:extLst>
          </p:cNvPr>
          <p:cNvSpPr/>
          <p:nvPr/>
        </p:nvSpPr>
        <p:spPr>
          <a:xfrm>
            <a:off x="3228802" y="7282362"/>
            <a:ext cx="708205" cy="184666"/>
          </a:xfrm>
          <a:prstGeom prst="rect">
            <a:avLst/>
          </a:prstGeom>
          <a:noFill/>
        </p:spPr>
        <p:txBody>
          <a:bodyPr wrap="square" lIns="91440" tIns="45720" rIns="91440" bIns="45720">
            <a:spAutoFit/>
          </a:bodyPr>
          <a:lstStyle/>
          <a:p>
            <a:pPr algn="ctr"/>
            <a:r>
              <a:rPr lang="en-US" altLang="ja-JP" sz="600" dirty="0">
                <a:ln w="0"/>
                <a:solidFill>
                  <a:schemeClr val="bg1"/>
                </a:solidFill>
                <a:latin typeface="BIZ UDPゴシック" panose="020B0400000000000000" pitchFamily="50" charset="-128"/>
                <a:ea typeface="BIZ UDPゴシック" panose="020B0400000000000000" pitchFamily="50" charset="-128"/>
              </a:rPr>
              <a:t>TC</a:t>
            </a:r>
            <a:r>
              <a:rPr lang="ja-JP" altLang="en-US" sz="600" dirty="0">
                <a:ln w="0"/>
                <a:solidFill>
                  <a:schemeClr val="bg1"/>
                </a:solidFill>
                <a:latin typeface="BIZ UDPゴシック" panose="020B0400000000000000" pitchFamily="50" charset="-128"/>
                <a:ea typeface="BIZ UDPゴシック" panose="020B0400000000000000" pitchFamily="50" charset="-128"/>
              </a:rPr>
              <a:t>：</a:t>
            </a:r>
            <a:r>
              <a:rPr lang="en-US" altLang="ja-JP" sz="600" dirty="0">
                <a:ln w="0"/>
                <a:solidFill>
                  <a:schemeClr val="bg1"/>
                </a:solidFill>
                <a:latin typeface="BIZ UDPゴシック" panose="020B0400000000000000" pitchFamily="50" charset="-128"/>
                <a:ea typeface="BIZ UDPゴシック" panose="020B0400000000000000" pitchFamily="50" charset="-128"/>
              </a:rPr>
              <a:t>502272</a:t>
            </a:r>
          </a:p>
        </p:txBody>
      </p:sp>
      <p:sp>
        <p:nvSpPr>
          <p:cNvPr id="223" name="正方形/長方形 222">
            <a:extLst>
              <a:ext uri="{FF2B5EF4-FFF2-40B4-BE49-F238E27FC236}">
                <a16:creationId xmlns:a16="http://schemas.microsoft.com/office/drawing/2014/main" id="{66C85377-57E4-4F25-A261-DA37027199D6}"/>
              </a:ext>
            </a:extLst>
          </p:cNvPr>
          <p:cNvSpPr/>
          <p:nvPr/>
        </p:nvSpPr>
        <p:spPr>
          <a:xfrm>
            <a:off x="698999" y="7121214"/>
            <a:ext cx="2590774" cy="830997"/>
          </a:xfrm>
          <a:prstGeom prst="rect">
            <a:avLst/>
          </a:prstGeom>
          <a:noFill/>
        </p:spPr>
        <p:txBody>
          <a:bodyPr wrap="none" lIns="91440" tIns="45720" rIns="91440" bIns="45720">
            <a:spAutoFit/>
          </a:bodyPr>
          <a:lstStyle/>
          <a:p>
            <a:r>
              <a:rPr lang="ja-JP" altLang="en-US" sz="1600" b="1" dirty="0">
                <a:ln w="0"/>
                <a:solidFill>
                  <a:schemeClr val="bg1"/>
                </a:solidFill>
                <a:latin typeface="BIZ UDPゴシック" panose="020B0400000000000000" pitchFamily="50" charset="-128"/>
                <a:ea typeface="BIZ UDPゴシック" panose="020B0400000000000000" pitchFamily="50" charset="-128"/>
              </a:rPr>
              <a:t>旅の宿 潮の灯</a:t>
            </a:r>
            <a:r>
              <a:rPr lang="ja-JP" altLang="en-US" sz="2400" b="1" dirty="0">
                <a:ln w="0"/>
                <a:solidFill>
                  <a:schemeClr val="bg1"/>
                </a:solidFill>
                <a:latin typeface="BIZ UDPゴシック" panose="020B0400000000000000" pitchFamily="50" charset="-128"/>
                <a:ea typeface="BIZ UDPゴシック" panose="020B0400000000000000" pitchFamily="50" charset="-128"/>
              </a:rPr>
              <a:t> </a:t>
            </a:r>
            <a:endParaRPr lang="en-US" altLang="ja-JP" sz="2400" b="1" dirty="0">
              <a:ln w="0"/>
              <a:solidFill>
                <a:schemeClr val="bg1"/>
              </a:solidFill>
              <a:latin typeface="BIZ UDPゴシック" panose="020B0400000000000000" pitchFamily="50" charset="-128"/>
              <a:ea typeface="BIZ UDPゴシック" panose="020B0400000000000000" pitchFamily="50" charset="-128"/>
            </a:endParaRPr>
          </a:p>
          <a:p>
            <a:pPr algn="ctr"/>
            <a:r>
              <a:rPr lang="ja-JP" altLang="en-US" sz="2400" b="1" dirty="0">
                <a:ln w="0"/>
                <a:solidFill>
                  <a:schemeClr val="bg1"/>
                </a:solidFill>
                <a:latin typeface="BIZ UDPゴシック" panose="020B0400000000000000" pitchFamily="50" charset="-128"/>
                <a:ea typeface="BIZ UDPゴシック" panose="020B0400000000000000" pitchFamily="50" charset="-128"/>
              </a:rPr>
              <a:t>　　　鯨望荘コース</a:t>
            </a:r>
            <a:endParaRPr lang="ja-JP" altLang="en-US" sz="1600" b="1" dirty="0">
              <a:ln w="0"/>
              <a:solidFill>
                <a:schemeClr val="bg1"/>
              </a:solidFill>
              <a:latin typeface="BIZ UDPゴシック" panose="020B0400000000000000" pitchFamily="50" charset="-128"/>
              <a:ea typeface="BIZ UDPゴシック" panose="020B0400000000000000" pitchFamily="50" charset="-128"/>
            </a:endParaRPr>
          </a:p>
        </p:txBody>
      </p:sp>
      <p:sp>
        <p:nvSpPr>
          <p:cNvPr id="228" name="テキスト ボックス 227">
            <a:extLst>
              <a:ext uri="{FF2B5EF4-FFF2-40B4-BE49-F238E27FC236}">
                <a16:creationId xmlns:a16="http://schemas.microsoft.com/office/drawing/2014/main" id="{C89617FF-4126-458A-890D-17C54D19EFBE}"/>
              </a:ext>
            </a:extLst>
          </p:cNvPr>
          <p:cNvSpPr txBox="1"/>
          <p:nvPr/>
        </p:nvSpPr>
        <p:spPr>
          <a:xfrm>
            <a:off x="317225" y="8109542"/>
            <a:ext cx="1664176" cy="338554"/>
          </a:xfrm>
          <a:prstGeom prst="rect">
            <a:avLst/>
          </a:prstGeom>
          <a:noFill/>
        </p:spPr>
        <p:txBody>
          <a:bodyPr wrap="square">
            <a:spAutoFit/>
          </a:bodyPr>
          <a:lstStyle/>
          <a:p>
            <a:r>
              <a:rPr lang="ja-JP" altLang="en-US" sz="1600" b="1" dirty="0">
                <a:ln w="0"/>
                <a:solidFill>
                  <a:srgbClr val="002060"/>
                </a:solidFill>
                <a:latin typeface="BIZ UDPゴシック" panose="020B0400000000000000" pitchFamily="50" charset="-128"/>
                <a:ea typeface="BIZ UDPゴシック" panose="020B0400000000000000" pitchFamily="50" charset="-128"/>
              </a:rPr>
              <a:t>「海の幸会席」</a:t>
            </a:r>
            <a:endParaRPr lang="en-US" altLang="ja-JP" sz="1100" b="1" dirty="0">
              <a:ln w="0"/>
              <a:solidFill>
                <a:srgbClr val="002060"/>
              </a:solidFill>
              <a:latin typeface="BIZ UDPゴシック" panose="020B0400000000000000" pitchFamily="50" charset="-128"/>
              <a:ea typeface="BIZ UDPゴシック" panose="020B0400000000000000" pitchFamily="50" charset="-128"/>
            </a:endParaRPr>
          </a:p>
        </p:txBody>
      </p:sp>
      <p:sp>
        <p:nvSpPr>
          <p:cNvPr id="230" name="正方形/長方形 229">
            <a:extLst>
              <a:ext uri="{FF2B5EF4-FFF2-40B4-BE49-F238E27FC236}">
                <a16:creationId xmlns:a16="http://schemas.microsoft.com/office/drawing/2014/main" id="{02A86F38-20E2-4812-BEA1-AA04DE2C5CE5}"/>
              </a:ext>
            </a:extLst>
          </p:cNvPr>
          <p:cNvSpPr/>
          <p:nvPr/>
        </p:nvSpPr>
        <p:spPr>
          <a:xfrm>
            <a:off x="272620" y="10160212"/>
            <a:ext cx="2892138" cy="200055"/>
          </a:xfrm>
          <a:prstGeom prst="rect">
            <a:avLst/>
          </a:prstGeom>
          <a:noFill/>
        </p:spPr>
        <p:txBody>
          <a:bodyPr wrap="non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◆食事場所◆　</a:t>
            </a:r>
            <a:r>
              <a:rPr lang="en-US" altLang="ja-JP" sz="700" dirty="0">
                <a:ln w="0"/>
                <a:latin typeface="BIZ UDPゴシック" panose="020B0400000000000000" pitchFamily="50" charset="-128"/>
                <a:ea typeface="BIZ UDPゴシック" panose="020B0400000000000000" pitchFamily="50" charset="-128"/>
              </a:rPr>
              <a:t> </a:t>
            </a:r>
            <a:r>
              <a:rPr lang="ja-JP" altLang="en-US" sz="700" dirty="0">
                <a:ln w="0"/>
                <a:latin typeface="BIZ UDPゴシック" panose="020B0400000000000000" pitchFamily="50" charset="-128"/>
                <a:ea typeface="BIZ UDPゴシック" panose="020B0400000000000000" pitchFamily="50" charset="-128"/>
              </a:rPr>
              <a:t>お食事処「つら椿」またはレストラン「碧渚（あおなぎ）」</a:t>
            </a:r>
            <a:endParaRPr lang="en-US" altLang="ja-JP" sz="700" dirty="0">
              <a:ln w="0"/>
              <a:latin typeface="BIZ UDPゴシック" panose="020B0400000000000000" pitchFamily="50" charset="-128"/>
              <a:ea typeface="BIZ UDPゴシック" panose="020B0400000000000000" pitchFamily="50" charset="-128"/>
            </a:endParaRPr>
          </a:p>
        </p:txBody>
      </p:sp>
      <p:sp>
        <p:nvSpPr>
          <p:cNvPr id="231" name="テキスト ボックス 230">
            <a:extLst>
              <a:ext uri="{FF2B5EF4-FFF2-40B4-BE49-F238E27FC236}">
                <a16:creationId xmlns:a16="http://schemas.microsoft.com/office/drawing/2014/main" id="{E49EDF67-C018-4CE2-999D-C533A70C2DAB}"/>
              </a:ext>
            </a:extLst>
          </p:cNvPr>
          <p:cNvSpPr txBox="1"/>
          <p:nvPr/>
        </p:nvSpPr>
        <p:spPr>
          <a:xfrm>
            <a:off x="2017794" y="9970254"/>
            <a:ext cx="624284" cy="153888"/>
          </a:xfrm>
          <a:prstGeom prst="rect">
            <a:avLst/>
          </a:prstGeom>
          <a:noFill/>
        </p:spPr>
        <p:txBody>
          <a:bodyPr wrap="square">
            <a:spAutoFit/>
          </a:bodyPr>
          <a:lstStyle/>
          <a:p>
            <a:r>
              <a:rPr lang="en-US" altLang="ja-JP" sz="400" dirty="0">
                <a:ln w="0"/>
                <a:latin typeface="BIZ UDPゴシック" panose="020B0400000000000000" pitchFamily="50" charset="-128"/>
                <a:ea typeface="BIZ UDPゴシック" panose="020B0400000000000000" pitchFamily="50" charset="-128"/>
              </a:rPr>
              <a:t>※</a:t>
            </a:r>
            <a:r>
              <a:rPr lang="ja-JP" altLang="en-US" sz="400" dirty="0">
                <a:ln w="0"/>
                <a:latin typeface="BIZ UDPゴシック" panose="020B0400000000000000" pitchFamily="50" charset="-128"/>
                <a:ea typeface="BIZ UDPゴシック" panose="020B0400000000000000" pitchFamily="50" charset="-128"/>
              </a:rPr>
              <a:t>料理イメージ</a:t>
            </a:r>
            <a:endParaRPr lang="en-US" altLang="ja-JP" sz="400" dirty="0">
              <a:ln w="0"/>
              <a:latin typeface="BIZ UDPゴシック" panose="020B0400000000000000" pitchFamily="50" charset="-128"/>
              <a:ea typeface="BIZ UDPゴシック" panose="020B0400000000000000" pitchFamily="50" charset="-128"/>
            </a:endParaRPr>
          </a:p>
        </p:txBody>
      </p:sp>
      <p:sp>
        <p:nvSpPr>
          <p:cNvPr id="232" name="正方形/長方形 231">
            <a:extLst>
              <a:ext uri="{FF2B5EF4-FFF2-40B4-BE49-F238E27FC236}">
                <a16:creationId xmlns:a16="http://schemas.microsoft.com/office/drawing/2014/main" id="{C166F698-4C1B-4FA4-88B4-E15C1FFE08CF}"/>
              </a:ext>
            </a:extLst>
          </p:cNvPr>
          <p:cNvSpPr/>
          <p:nvPr/>
        </p:nvSpPr>
        <p:spPr>
          <a:xfrm>
            <a:off x="264196" y="10317543"/>
            <a:ext cx="3092093" cy="169277"/>
          </a:xfrm>
          <a:prstGeom prst="rect">
            <a:avLst/>
          </a:prstGeom>
          <a:noFill/>
        </p:spPr>
        <p:txBody>
          <a:bodyPr wrap="square" lIns="91440" tIns="45720" rIns="91440" bIns="45720">
            <a:spAutoFit/>
          </a:bodyPr>
          <a:lstStyle/>
          <a:p>
            <a:r>
              <a:rPr lang="en-US" altLang="ja-JP" sz="500" dirty="0">
                <a:ln w="0"/>
                <a:latin typeface="BIZ UDPゴシック" panose="020B0400000000000000" pitchFamily="50" charset="-128"/>
                <a:ea typeface="BIZ UDPゴシック" panose="020B0400000000000000" pitchFamily="50" charset="-128"/>
              </a:rPr>
              <a:t>※</a:t>
            </a:r>
            <a:r>
              <a:rPr lang="ja-JP" altLang="en-US" sz="500" dirty="0">
                <a:ln w="0"/>
                <a:latin typeface="BIZ UDPゴシック" panose="020B0400000000000000" pitchFamily="50" charset="-128"/>
                <a:ea typeface="BIZ UDPゴシック" panose="020B0400000000000000" pitchFamily="50" charset="-128"/>
              </a:rPr>
              <a:t>食材の仕入れ等により料理内容は変更になる場合がございます。</a:t>
            </a:r>
            <a:r>
              <a:rPr lang="ja-JP" altLang="en-US" sz="500" dirty="0">
                <a:latin typeface="BIZ UDPゴシック" panose="020B0400000000000000" pitchFamily="50" charset="-128"/>
                <a:ea typeface="BIZ UDPゴシック" panose="020B0400000000000000" pitchFamily="50" charset="-128"/>
              </a:rPr>
              <a:t>予めご了承ください。</a:t>
            </a:r>
            <a:endParaRPr lang="en-US" altLang="ja-JP" sz="500" dirty="0">
              <a:ln w="0"/>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794E62DC-E059-4642-B111-C3DB97A7A1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225" y="8504333"/>
            <a:ext cx="2186985" cy="1458676"/>
          </a:xfrm>
          <a:prstGeom prst="rect">
            <a:avLst/>
          </a:prstGeom>
        </p:spPr>
      </p:pic>
      <p:sp>
        <p:nvSpPr>
          <p:cNvPr id="242" name="テキスト ボックス 241">
            <a:extLst>
              <a:ext uri="{FF2B5EF4-FFF2-40B4-BE49-F238E27FC236}">
                <a16:creationId xmlns:a16="http://schemas.microsoft.com/office/drawing/2014/main" id="{3F6D2754-C7CF-4274-B737-47D2466E90CE}"/>
              </a:ext>
            </a:extLst>
          </p:cNvPr>
          <p:cNvSpPr txBox="1"/>
          <p:nvPr/>
        </p:nvSpPr>
        <p:spPr>
          <a:xfrm>
            <a:off x="2564276" y="8612687"/>
            <a:ext cx="1329052" cy="1441420"/>
          </a:xfrm>
          <a:prstGeom prst="rect">
            <a:avLst/>
          </a:prstGeom>
          <a:solidFill>
            <a:schemeClr val="bg1"/>
          </a:solidFill>
          <a:ln>
            <a:solidFill>
              <a:schemeClr val="accent2">
                <a:lumMod val="75000"/>
              </a:schemeClr>
            </a:solidFill>
          </a:ln>
        </p:spPr>
        <p:txBody>
          <a:bodyPr wrap="square" rtlCol="0">
            <a:spAutoFit/>
          </a:bodyPr>
          <a:lstStyle/>
          <a:p>
            <a:pPr algn="ctr"/>
            <a:r>
              <a:rPr kumimoji="1" lang="ja-JP" altLang="en-US" sz="600" b="1" dirty="0">
                <a:solidFill>
                  <a:srgbClr val="996600"/>
                </a:solidFill>
                <a:latin typeface="メイリオ" panose="020B0604030504040204" pitchFamily="50" charset="-128"/>
                <a:ea typeface="メイリオ" panose="020B0604030504040204" pitchFamily="50" charset="-128"/>
              </a:rPr>
              <a:t>～おしながき～</a:t>
            </a:r>
            <a:endParaRPr kumimoji="1" lang="en-US" altLang="ja-JP" sz="600" b="1" dirty="0">
              <a:solidFill>
                <a:srgbClr val="996600"/>
              </a:solidFill>
              <a:latin typeface="メイリオ" panose="020B0604030504040204" pitchFamily="50" charset="-128"/>
              <a:ea typeface="メイリオ" panose="020B0604030504040204" pitchFamily="50"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先　付　季節の品</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前　菜　酒の肴三種</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造　り　カンパチ・マグロ・</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イカ・あしらい</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お凌ぎ　郷土料理てこね寿司</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台盛り　鯛・伊勢海老・さざえ</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温　物　志摩育ちの健康美豚の</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蒸し物　野菜　特製ダレ</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焼　物　アッパ貝２個</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煮　物　季節の品</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蒸　物　季節の品</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すまし汁・香の物・</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ご飯・デザート</a:t>
            </a:r>
            <a:endParaRPr lang="en-US" altLang="ja-JP" sz="600" dirty="0">
              <a:ln w="0"/>
              <a:latin typeface="BIZ UDゴシック" panose="020B0400000000000000" pitchFamily="49" charset="-128"/>
              <a:ea typeface="BIZ UDゴシック" panose="020B0400000000000000" pitchFamily="49" charset="-128"/>
            </a:endParaRPr>
          </a:p>
        </p:txBody>
      </p:sp>
      <p:sp>
        <p:nvSpPr>
          <p:cNvPr id="91" name="正方形/長方形 90">
            <a:extLst>
              <a:ext uri="{FF2B5EF4-FFF2-40B4-BE49-F238E27FC236}">
                <a16:creationId xmlns:a16="http://schemas.microsoft.com/office/drawing/2014/main" id="{4FC05724-51AC-48C3-A83F-E9D45484756E}"/>
              </a:ext>
            </a:extLst>
          </p:cNvPr>
          <p:cNvSpPr/>
          <p:nvPr/>
        </p:nvSpPr>
        <p:spPr>
          <a:xfrm>
            <a:off x="6369121" y="4367104"/>
            <a:ext cx="1030912" cy="169277"/>
          </a:xfrm>
          <a:prstGeom prst="rect">
            <a:avLst/>
          </a:prstGeom>
          <a:noFill/>
        </p:spPr>
        <p:txBody>
          <a:bodyPr wrap="square" lIns="91440" tIns="45720" rIns="91440" bIns="45720">
            <a:spAutoFit/>
          </a:bodyPr>
          <a:lstStyle/>
          <a:p>
            <a:r>
              <a:rPr lang="ja-JP" altLang="en-US" sz="500" dirty="0">
                <a:ln w="0"/>
                <a:latin typeface="BIZ UDPゴシック" panose="020B0400000000000000" pitchFamily="50" charset="-128"/>
                <a:ea typeface="BIZ UDPゴシック" panose="020B0400000000000000" pitchFamily="50" charset="-128"/>
              </a:rPr>
              <a:t>タオル付・バスタオル（貸出し）</a:t>
            </a:r>
            <a:endParaRPr lang="en-US" altLang="ja-JP" sz="500" dirty="0">
              <a:ln w="0"/>
              <a:latin typeface="BIZ UDPゴシック" panose="020B0400000000000000" pitchFamily="50" charset="-128"/>
              <a:ea typeface="BIZ UDPゴシック" panose="020B0400000000000000" pitchFamily="50" charset="-128"/>
            </a:endParaRPr>
          </a:p>
        </p:txBody>
      </p:sp>
      <p:sp>
        <p:nvSpPr>
          <p:cNvPr id="93" name="正方形/長方形 92">
            <a:extLst>
              <a:ext uri="{FF2B5EF4-FFF2-40B4-BE49-F238E27FC236}">
                <a16:creationId xmlns:a16="http://schemas.microsoft.com/office/drawing/2014/main" id="{67464625-2380-47E9-903B-AAF5698938E8}"/>
              </a:ext>
            </a:extLst>
          </p:cNvPr>
          <p:cNvSpPr/>
          <p:nvPr/>
        </p:nvSpPr>
        <p:spPr>
          <a:xfrm>
            <a:off x="2927870" y="8338107"/>
            <a:ext cx="1030912" cy="246221"/>
          </a:xfrm>
          <a:prstGeom prst="rect">
            <a:avLst/>
          </a:prstGeom>
          <a:noFill/>
        </p:spPr>
        <p:txBody>
          <a:bodyPr wrap="square" lIns="91440" tIns="45720" rIns="91440" bIns="45720">
            <a:spAutoFit/>
          </a:bodyPr>
          <a:lstStyle/>
          <a:p>
            <a:r>
              <a:rPr lang="ja-JP" altLang="en-US" sz="500" dirty="0">
                <a:ln w="0"/>
                <a:latin typeface="BIZ UDPゴシック" panose="020B0400000000000000" pitchFamily="50" charset="-128"/>
                <a:ea typeface="BIZ UDPゴシック" panose="020B0400000000000000" pitchFamily="50" charset="-128"/>
              </a:rPr>
              <a:t>タオル付・</a:t>
            </a:r>
            <a:endParaRPr lang="en-US" altLang="ja-JP" sz="500" dirty="0">
              <a:ln w="0"/>
              <a:latin typeface="BIZ UDPゴシック" panose="020B0400000000000000" pitchFamily="50" charset="-128"/>
              <a:ea typeface="BIZ UDPゴシック" panose="020B0400000000000000" pitchFamily="50" charset="-128"/>
            </a:endParaRPr>
          </a:p>
          <a:p>
            <a:r>
              <a:rPr lang="ja-JP" altLang="en-US" sz="500" dirty="0">
                <a:ln w="0"/>
                <a:latin typeface="BIZ UDPゴシック" panose="020B0400000000000000" pitchFamily="50" charset="-128"/>
                <a:ea typeface="BIZ UDPゴシック" panose="020B0400000000000000" pitchFamily="50" charset="-128"/>
              </a:rPr>
              <a:t>バスタオル（貸出し・</a:t>
            </a:r>
            <a:r>
              <a:rPr lang="en-US" altLang="ja-JP" sz="500" dirty="0">
                <a:ln w="0"/>
                <a:latin typeface="BIZ UDPゴシック" panose="020B0400000000000000" pitchFamily="50" charset="-128"/>
                <a:ea typeface="BIZ UDPゴシック" panose="020B0400000000000000" pitchFamily="50" charset="-128"/>
              </a:rPr>
              <a:t>200</a:t>
            </a:r>
            <a:r>
              <a:rPr lang="ja-JP" altLang="en-US" sz="500" dirty="0">
                <a:ln w="0"/>
                <a:latin typeface="BIZ UDPゴシック" panose="020B0400000000000000" pitchFamily="50" charset="-128"/>
                <a:ea typeface="BIZ UDPゴシック" panose="020B0400000000000000" pitchFamily="50" charset="-128"/>
              </a:rPr>
              <a:t>円）</a:t>
            </a:r>
            <a:endParaRPr lang="en-US" altLang="ja-JP" sz="500" dirty="0">
              <a:ln w="0"/>
              <a:latin typeface="BIZ UDPゴシック" panose="020B0400000000000000" pitchFamily="50" charset="-128"/>
              <a:ea typeface="BIZ UDPゴシック" panose="020B0400000000000000" pitchFamily="50" charset="-128"/>
            </a:endParaRPr>
          </a:p>
        </p:txBody>
      </p:sp>
      <p:sp>
        <p:nvSpPr>
          <p:cNvPr id="97" name="正方形/長方形 96">
            <a:extLst>
              <a:ext uri="{FF2B5EF4-FFF2-40B4-BE49-F238E27FC236}">
                <a16:creationId xmlns:a16="http://schemas.microsoft.com/office/drawing/2014/main" id="{662FBC5D-4952-4836-8DCF-DAABB4CDB11A}"/>
              </a:ext>
            </a:extLst>
          </p:cNvPr>
          <p:cNvSpPr/>
          <p:nvPr/>
        </p:nvSpPr>
        <p:spPr>
          <a:xfrm>
            <a:off x="1387692" y="804769"/>
            <a:ext cx="4602542" cy="584775"/>
          </a:xfrm>
          <a:prstGeom prst="rect">
            <a:avLst/>
          </a:prstGeom>
          <a:noFill/>
        </p:spPr>
        <p:txBody>
          <a:bodyPr wrap="none" lIns="91440" tIns="45720" rIns="91440" bIns="45720">
            <a:spAutoFit/>
          </a:bodyPr>
          <a:lstStyle/>
          <a:p>
            <a:r>
              <a:rPr lang="ja-JP" altLang="en-US" sz="3200" dirty="0">
                <a:ln w="0"/>
                <a:latin typeface="HGP創英ﾌﾟﾚｾﾞﾝｽEB" panose="02020800000000000000" pitchFamily="18" charset="-128"/>
                <a:ea typeface="HGP創英ﾌﾟﾚｾﾞﾝｽEB" panose="02020800000000000000" pitchFamily="18" charset="-128"/>
              </a:rPr>
              <a:t>観光特急「しまかぜ」で行く</a:t>
            </a:r>
            <a:endParaRPr lang="en-US" altLang="ja-JP" sz="2800" dirty="0">
              <a:ln w="0"/>
              <a:latin typeface="HGP創英ﾌﾟﾚｾﾞﾝｽEB" panose="02020800000000000000" pitchFamily="18" charset="-128"/>
              <a:ea typeface="HGP創英ﾌﾟﾚｾﾞﾝｽEB" panose="02020800000000000000" pitchFamily="18" charset="-128"/>
            </a:endParaRPr>
          </a:p>
        </p:txBody>
      </p:sp>
      <p:sp>
        <p:nvSpPr>
          <p:cNvPr id="8" name="吹き出し: 四角形 7">
            <a:extLst>
              <a:ext uri="{FF2B5EF4-FFF2-40B4-BE49-F238E27FC236}">
                <a16:creationId xmlns:a16="http://schemas.microsoft.com/office/drawing/2014/main" id="{19D59064-A8A4-4A3D-8504-EFF239180892}"/>
              </a:ext>
            </a:extLst>
          </p:cNvPr>
          <p:cNvSpPr/>
          <p:nvPr/>
        </p:nvSpPr>
        <p:spPr>
          <a:xfrm>
            <a:off x="1928955" y="258389"/>
            <a:ext cx="773922" cy="441617"/>
          </a:xfrm>
          <a:prstGeom prst="wedgeRectCallout">
            <a:avLst>
              <a:gd name="adj1" fmla="val 36384"/>
              <a:gd name="adj2" fmla="val 6540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正方形/長方形 81">
            <a:extLst>
              <a:ext uri="{FF2B5EF4-FFF2-40B4-BE49-F238E27FC236}">
                <a16:creationId xmlns:a16="http://schemas.microsoft.com/office/drawing/2014/main" id="{49DB0CEA-1B95-4E6F-AF9D-81FE7EAC0288}"/>
              </a:ext>
            </a:extLst>
          </p:cNvPr>
          <p:cNvSpPr/>
          <p:nvPr/>
        </p:nvSpPr>
        <p:spPr>
          <a:xfrm>
            <a:off x="1967102" y="257941"/>
            <a:ext cx="697627" cy="400110"/>
          </a:xfrm>
          <a:prstGeom prst="rect">
            <a:avLst/>
          </a:prstGeom>
          <a:noFill/>
        </p:spPr>
        <p:txBody>
          <a:bodyPr wrap="none" lIns="91440" tIns="45720" rIns="91440" bIns="45720">
            <a:spAutoFit/>
          </a:bodyPr>
          <a:lstStyle/>
          <a:p>
            <a:pPr algn="ctr"/>
            <a:r>
              <a:rPr lang="ja-JP" altLang="en-US" sz="2000" cap="none" spc="0" dirty="0">
                <a:ln w="10160">
                  <a:noFill/>
                  <a:prstDash val="solid"/>
                </a:ln>
                <a:solidFill>
                  <a:schemeClr val="bg1"/>
                </a:solidFill>
                <a:latin typeface="HGP創英角ｺﾞｼｯｸUB" panose="020B0900000000000000" pitchFamily="50" charset="-128"/>
                <a:ea typeface="HGP創英角ｺﾞｼｯｸUB" panose="020B0900000000000000" pitchFamily="50" charset="-128"/>
              </a:rPr>
              <a:t>貸切</a:t>
            </a:r>
          </a:p>
        </p:txBody>
      </p:sp>
      <p:sp>
        <p:nvSpPr>
          <p:cNvPr id="84" name="正方形/長方形 83">
            <a:extLst>
              <a:ext uri="{FF2B5EF4-FFF2-40B4-BE49-F238E27FC236}">
                <a16:creationId xmlns:a16="http://schemas.microsoft.com/office/drawing/2014/main" id="{7441C466-B54B-4494-B9DD-3D1AB8527F0F}"/>
              </a:ext>
            </a:extLst>
          </p:cNvPr>
          <p:cNvSpPr/>
          <p:nvPr/>
        </p:nvSpPr>
        <p:spPr>
          <a:xfrm>
            <a:off x="4843971" y="369368"/>
            <a:ext cx="1289135" cy="215444"/>
          </a:xfrm>
          <a:prstGeom prst="rect">
            <a:avLst/>
          </a:prstGeom>
          <a:noFill/>
        </p:spPr>
        <p:txBody>
          <a:bodyPr wrap="none" lIns="91440" tIns="45720" rIns="91440" bIns="45720">
            <a:spAutoFit/>
          </a:bodyPr>
          <a:lstStyle/>
          <a:p>
            <a:pPr algn="ctr"/>
            <a:r>
              <a:rPr lang="ja-JP" altLang="en-US" sz="800" dirty="0">
                <a:ln w="0"/>
                <a:latin typeface="BIZ UDPゴシック" panose="020B0400000000000000" pitchFamily="50" charset="-128"/>
                <a:ea typeface="BIZ UDPゴシック" panose="020B0400000000000000" pitchFamily="50" charset="-128"/>
              </a:rPr>
              <a:t>往復しまかぜ利用（貸切）</a:t>
            </a:r>
            <a:endParaRPr lang="en-US" altLang="ja-JP" sz="800" dirty="0">
              <a:ln w="0"/>
              <a:latin typeface="BIZ UDPゴシック" panose="020B0400000000000000" pitchFamily="50" charset="-128"/>
              <a:ea typeface="BIZ UDPゴシック" panose="020B0400000000000000" pitchFamily="50" charset="-128"/>
            </a:endParaRPr>
          </a:p>
        </p:txBody>
      </p:sp>
      <p:sp>
        <p:nvSpPr>
          <p:cNvPr id="86" name="正方形/長方形 85">
            <a:extLst>
              <a:ext uri="{FF2B5EF4-FFF2-40B4-BE49-F238E27FC236}">
                <a16:creationId xmlns:a16="http://schemas.microsoft.com/office/drawing/2014/main" id="{6F6D26FE-3D90-4B44-9104-17D798FD57F0}"/>
              </a:ext>
            </a:extLst>
          </p:cNvPr>
          <p:cNvSpPr/>
          <p:nvPr/>
        </p:nvSpPr>
        <p:spPr>
          <a:xfrm>
            <a:off x="185957" y="1500646"/>
            <a:ext cx="4237057" cy="1200329"/>
          </a:xfrm>
          <a:prstGeom prst="rect">
            <a:avLst/>
          </a:prstGeom>
          <a:noFill/>
        </p:spPr>
        <p:txBody>
          <a:bodyPr wrap="none" lIns="91440" tIns="45720" rIns="91440" bIns="45720">
            <a:spAutoFit/>
          </a:bodyPr>
          <a:lstStyle/>
          <a:p>
            <a:r>
              <a:rPr lang="ja-JP" altLang="en-US" sz="3600" dirty="0">
                <a:ln w="0"/>
                <a:latin typeface="HG創英ﾌﾟﾚｾﾞﾝｽEB" panose="02020809000000000000" pitchFamily="17" charset="-128"/>
                <a:ea typeface="HG創英ﾌﾟﾚｾﾞﾝｽEB" panose="02020809000000000000" pitchFamily="17" charset="-128"/>
              </a:rPr>
              <a:t>志摩の贅沢ランチ</a:t>
            </a:r>
            <a:endParaRPr lang="en-US" altLang="ja-JP" sz="3600" dirty="0">
              <a:ln w="0"/>
              <a:latin typeface="HG創英ﾌﾟﾚｾﾞﾝｽEB" panose="02020809000000000000" pitchFamily="17" charset="-128"/>
              <a:ea typeface="HG創英ﾌﾟﾚｾﾞﾝｽEB" panose="02020809000000000000" pitchFamily="17" charset="-128"/>
            </a:endParaRPr>
          </a:p>
          <a:p>
            <a:r>
              <a:rPr lang="ja-JP" altLang="en-US" sz="3600" dirty="0">
                <a:ln w="0"/>
                <a:latin typeface="HG創英ﾌﾟﾚｾﾞﾝｽEB" panose="02020809000000000000" pitchFamily="17" charset="-128"/>
                <a:ea typeface="HG創英ﾌﾟﾚｾﾞﾝｽEB" panose="02020809000000000000" pitchFamily="17" charset="-128"/>
              </a:rPr>
              <a:t>日帰りプラン</a:t>
            </a:r>
            <a:r>
              <a:rPr lang="ja-JP" altLang="en-US" sz="2000" dirty="0">
                <a:ln w="0"/>
                <a:latin typeface="HG創英ﾌﾟﾚｾﾞﾝｽEB" panose="02020809000000000000" pitchFamily="17" charset="-128"/>
                <a:ea typeface="HG創英ﾌﾟﾚｾﾞﾝｽEB" panose="02020809000000000000" pitchFamily="17" charset="-128"/>
              </a:rPr>
              <a:t>全３コース</a:t>
            </a:r>
            <a:endParaRPr lang="en-US" altLang="ja-JP" sz="3600" dirty="0">
              <a:ln w="0"/>
              <a:latin typeface="HG創英ﾌﾟﾚｾﾞﾝｽEB" panose="02020809000000000000" pitchFamily="17" charset="-128"/>
              <a:ea typeface="HG創英ﾌﾟﾚｾﾞﾝｽEB" panose="02020809000000000000" pitchFamily="17" charset="-128"/>
            </a:endParaRPr>
          </a:p>
        </p:txBody>
      </p:sp>
      <p:sp>
        <p:nvSpPr>
          <p:cNvPr id="70" name="フリーフォーム: 図形 69">
            <a:extLst>
              <a:ext uri="{FF2B5EF4-FFF2-40B4-BE49-F238E27FC236}">
                <a16:creationId xmlns:a16="http://schemas.microsoft.com/office/drawing/2014/main" id="{AB6C457D-9DF5-49F6-830F-FB8C785436AC}"/>
              </a:ext>
            </a:extLst>
          </p:cNvPr>
          <p:cNvSpPr/>
          <p:nvPr/>
        </p:nvSpPr>
        <p:spPr>
          <a:xfrm>
            <a:off x="103539" y="651692"/>
            <a:ext cx="1161704" cy="885996"/>
          </a:xfrm>
          <a:custGeom>
            <a:avLst/>
            <a:gdLst>
              <a:gd name="connsiteX0" fmla="*/ 223037 w 1161704"/>
              <a:gd name="connsiteY0" fmla="*/ 0 h 885996"/>
              <a:gd name="connsiteX1" fmla="*/ 938667 w 1161704"/>
              <a:gd name="connsiteY1" fmla="*/ 0 h 885996"/>
              <a:gd name="connsiteX2" fmla="*/ 991577 w 1161704"/>
              <a:gd name="connsiteY2" fmla="*/ 43655 h 885996"/>
              <a:gd name="connsiteX3" fmla="*/ 1161704 w 1161704"/>
              <a:gd name="connsiteY3" fmla="*/ 454379 h 885996"/>
              <a:gd name="connsiteX4" fmla="*/ 991577 w 1161704"/>
              <a:gd name="connsiteY4" fmla="*/ 865104 h 885996"/>
              <a:gd name="connsiteX5" fmla="*/ 966255 w 1161704"/>
              <a:gd name="connsiteY5" fmla="*/ 885996 h 885996"/>
              <a:gd name="connsiteX6" fmla="*/ 195450 w 1161704"/>
              <a:gd name="connsiteY6" fmla="*/ 885996 h 885996"/>
              <a:gd name="connsiteX7" fmla="*/ 170128 w 1161704"/>
              <a:gd name="connsiteY7" fmla="*/ 865104 h 885996"/>
              <a:gd name="connsiteX8" fmla="*/ 0 w 1161704"/>
              <a:gd name="connsiteY8" fmla="*/ 454379 h 885996"/>
              <a:gd name="connsiteX9" fmla="*/ 170128 w 1161704"/>
              <a:gd name="connsiteY9" fmla="*/ 43655 h 885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1704" h="885996">
                <a:moveTo>
                  <a:pt x="223037" y="0"/>
                </a:moveTo>
                <a:lnTo>
                  <a:pt x="938667" y="0"/>
                </a:lnTo>
                <a:lnTo>
                  <a:pt x="991577" y="43655"/>
                </a:lnTo>
                <a:cubicBezTo>
                  <a:pt x="1096690" y="148768"/>
                  <a:pt x="1161704" y="293981"/>
                  <a:pt x="1161704" y="454379"/>
                </a:cubicBezTo>
                <a:cubicBezTo>
                  <a:pt x="1161704" y="614777"/>
                  <a:pt x="1096690" y="759990"/>
                  <a:pt x="991577" y="865104"/>
                </a:cubicBezTo>
                <a:lnTo>
                  <a:pt x="966255" y="885996"/>
                </a:lnTo>
                <a:lnTo>
                  <a:pt x="195450" y="885996"/>
                </a:lnTo>
                <a:lnTo>
                  <a:pt x="170128" y="865104"/>
                </a:lnTo>
                <a:cubicBezTo>
                  <a:pt x="65014" y="759990"/>
                  <a:pt x="0" y="614777"/>
                  <a:pt x="0" y="454379"/>
                </a:cubicBezTo>
                <a:cubicBezTo>
                  <a:pt x="0" y="293981"/>
                  <a:pt x="65014" y="148768"/>
                  <a:pt x="170128" y="43655"/>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 name="正方形/長方形 6">
            <a:extLst>
              <a:ext uri="{FF2B5EF4-FFF2-40B4-BE49-F238E27FC236}">
                <a16:creationId xmlns:a16="http://schemas.microsoft.com/office/drawing/2014/main" id="{D82010C9-5C8F-4ADE-949B-04C0C5729F5C}"/>
              </a:ext>
            </a:extLst>
          </p:cNvPr>
          <p:cNvSpPr/>
          <p:nvPr/>
        </p:nvSpPr>
        <p:spPr>
          <a:xfrm>
            <a:off x="207570" y="676598"/>
            <a:ext cx="976549" cy="830997"/>
          </a:xfrm>
          <a:prstGeom prst="rect">
            <a:avLst/>
          </a:prstGeom>
          <a:noFill/>
        </p:spPr>
        <p:txBody>
          <a:bodyPr wrap="none" lIns="91440" tIns="45720" rIns="91440" bIns="45720">
            <a:spAutoFit/>
          </a:bodyPr>
          <a:lstStyle/>
          <a:p>
            <a:pPr algn="ctr"/>
            <a:r>
              <a:rPr lang="ja-JP" altLang="en-US" sz="2400" cap="none" spc="0" dirty="0">
                <a:ln w="10160">
                  <a:noFill/>
                  <a:prstDash val="solid"/>
                </a:ln>
                <a:solidFill>
                  <a:schemeClr val="bg1"/>
                </a:solidFill>
                <a:latin typeface="HGP創英角ｺﾞｼｯｸUB" panose="020B0900000000000000" pitchFamily="50" charset="-128"/>
                <a:ea typeface="HGP創英角ｺﾞｼｯｸUB" panose="020B0900000000000000" pitchFamily="50" charset="-128"/>
              </a:rPr>
              <a:t>団体</a:t>
            </a:r>
            <a:endParaRPr lang="en-US" altLang="ja-JP" sz="2400" cap="none" spc="0" dirty="0">
              <a:ln w="10160">
                <a:noFill/>
                <a:prstDash val="solid"/>
              </a:ln>
              <a:solidFill>
                <a:schemeClr val="bg1"/>
              </a:solidFill>
              <a:latin typeface="HGP創英角ｺﾞｼｯｸUB" panose="020B0900000000000000" pitchFamily="50" charset="-128"/>
              <a:ea typeface="HGP創英角ｺﾞｼｯｸUB" panose="020B0900000000000000" pitchFamily="50" charset="-128"/>
            </a:endParaRPr>
          </a:p>
          <a:p>
            <a:pPr algn="ctr"/>
            <a:r>
              <a:rPr lang="ja-JP" altLang="en-US" sz="2400" cap="none" spc="0" dirty="0">
                <a:ln w="10160">
                  <a:noFill/>
                  <a:prstDash val="solid"/>
                </a:ln>
                <a:solidFill>
                  <a:schemeClr val="bg1"/>
                </a:solidFill>
                <a:latin typeface="HGP創英角ｺﾞｼｯｸUB" panose="020B0900000000000000" pitchFamily="50" charset="-128"/>
                <a:ea typeface="HGP創英角ｺﾞｼｯｸUB" panose="020B0900000000000000" pitchFamily="50" charset="-128"/>
              </a:rPr>
              <a:t>プラン</a:t>
            </a:r>
          </a:p>
        </p:txBody>
      </p:sp>
      <p:sp>
        <p:nvSpPr>
          <p:cNvPr id="71" name="正方形/長方形 70">
            <a:extLst>
              <a:ext uri="{FF2B5EF4-FFF2-40B4-BE49-F238E27FC236}">
                <a16:creationId xmlns:a16="http://schemas.microsoft.com/office/drawing/2014/main" id="{2DE1F22E-F30C-4B56-9C89-78BD61859D45}"/>
              </a:ext>
            </a:extLst>
          </p:cNvPr>
          <p:cNvSpPr/>
          <p:nvPr/>
        </p:nvSpPr>
        <p:spPr>
          <a:xfrm>
            <a:off x="103539" y="2742536"/>
            <a:ext cx="5265427" cy="449399"/>
          </a:xfrm>
          <a:custGeom>
            <a:avLst/>
            <a:gdLst>
              <a:gd name="connsiteX0" fmla="*/ 0 w 5265427"/>
              <a:gd name="connsiteY0" fmla="*/ 0 h 449399"/>
              <a:gd name="connsiteX1" fmla="*/ 5265427 w 5265427"/>
              <a:gd name="connsiteY1" fmla="*/ 0 h 449399"/>
              <a:gd name="connsiteX2" fmla="*/ 5265427 w 5265427"/>
              <a:gd name="connsiteY2" fmla="*/ 449399 h 449399"/>
              <a:gd name="connsiteX3" fmla="*/ 0 w 5265427"/>
              <a:gd name="connsiteY3" fmla="*/ 449399 h 449399"/>
              <a:gd name="connsiteX4" fmla="*/ 0 w 5265427"/>
              <a:gd name="connsiteY4" fmla="*/ 0 h 449399"/>
              <a:gd name="connsiteX0" fmla="*/ 0 w 5265427"/>
              <a:gd name="connsiteY0" fmla="*/ 0 h 449399"/>
              <a:gd name="connsiteX1" fmla="*/ 4703724 w 5265427"/>
              <a:gd name="connsiteY1" fmla="*/ 0 h 449399"/>
              <a:gd name="connsiteX2" fmla="*/ 5265427 w 5265427"/>
              <a:gd name="connsiteY2" fmla="*/ 449399 h 449399"/>
              <a:gd name="connsiteX3" fmla="*/ 0 w 5265427"/>
              <a:gd name="connsiteY3" fmla="*/ 449399 h 449399"/>
              <a:gd name="connsiteX4" fmla="*/ 0 w 5265427"/>
              <a:gd name="connsiteY4" fmla="*/ 0 h 449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5427" h="449399">
                <a:moveTo>
                  <a:pt x="0" y="0"/>
                </a:moveTo>
                <a:lnTo>
                  <a:pt x="4703724" y="0"/>
                </a:lnTo>
                <a:lnTo>
                  <a:pt x="5265427" y="449399"/>
                </a:lnTo>
                <a:lnTo>
                  <a:pt x="0" y="449399"/>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a:extLst>
              <a:ext uri="{FF2B5EF4-FFF2-40B4-BE49-F238E27FC236}">
                <a16:creationId xmlns:a16="http://schemas.microsoft.com/office/drawing/2014/main" id="{53315E6B-B6A0-4B1A-9C2E-4B98065DF2E9}"/>
              </a:ext>
            </a:extLst>
          </p:cNvPr>
          <p:cNvSpPr/>
          <p:nvPr/>
        </p:nvSpPr>
        <p:spPr>
          <a:xfrm>
            <a:off x="0" y="2686485"/>
            <a:ext cx="3539540" cy="461665"/>
          </a:xfrm>
          <a:prstGeom prst="rect">
            <a:avLst/>
          </a:prstGeom>
          <a:noFill/>
        </p:spPr>
        <p:txBody>
          <a:bodyPr wrap="square" lIns="91440" tIns="45720" rIns="91440" bIns="45720">
            <a:spAutoFit/>
          </a:bodyPr>
          <a:lstStyle/>
          <a:p>
            <a:pPr algn="r"/>
            <a:r>
              <a:rPr lang="ja-JP" altLang="en-US" sz="2000" dirty="0">
                <a:ln w="38100">
                  <a:noFill/>
                </a:ln>
                <a:solidFill>
                  <a:srgbClr val="FFC000"/>
                </a:solidFill>
                <a:latin typeface="HGS創英ﾌﾟﾚｾﾞﾝｽEB" panose="02020800000000000000" pitchFamily="18" charset="-128"/>
                <a:ea typeface="HGS創英ﾌﾟﾚｾﾞﾝｽEB" panose="02020800000000000000" pitchFamily="18" charset="-128"/>
              </a:rPr>
              <a:t>■</a:t>
            </a:r>
            <a:r>
              <a:rPr lang="ja-JP" altLang="en-US" sz="2400" dirty="0">
                <a:ln w="38100">
                  <a:noFill/>
                </a:ln>
                <a:solidFill>
                  <a:srgbClr val="FFC000"/>
                </a:solidFill>
                <a:latin typeface="HGS創英ﾌﾟﾚｾﾞﾝｽEB" panose="02020800000000000000" pitchFamily="18" charset="-128"/>
                <a:ea typeface="HGS創英ﾌﾟﾚｾﾞﾝｽEB" panose="02020800000000000000" pitchFamily="18" charset="-128"/>
              </a:rPr>
              <a:t>出発日 ９月１０日</a:t>
            </a:r>
            <a:r>
              <a:rPr lang="en-US" altLang="ja-JP" sz="1800" dirty="0">
                <a:ln w="38100">
                  <a:noFill/>
                </a:ln>
                <a:solidFill>
                  <a:srgbClr val="FFC000"/>
                </a:solidFill>
                <a:latin typeface="HGS創英ﾌﾟﾚｾﾞﾝｽEB" panose="02020800000000000000" pitchFamily="18" charset="-128"/>
                <a:ea typeface="HGS創英ﾌﾟﾚｾﾞﾝｽEB" panose="02020800000000000000" pitchFamily="18" charset="-128"/>
              </a:rPr>
              <a:t>(</a:t>
            </a:r>
            <a:r>
              <a:rPr lang="ja-JP" altLang="en-US" sz="1800" dirty="0">
                <a:ln w="38100">
                  <a:noFill/>
                </a:ln>
                <a:solidFill>
                  <a:srgbClr val="FFC000"/>
                </a:solidFill>
                <a:latin typeface="HGS創英ﾌﾟﾚｾﾞﾝｽEB" panose="02020800000000000000" pitchFamily="18" charset="-128"/>
                <a:ea typeface="HGS創英ﾌﾟﾚｾﾞﾝｽEB" panose="02020800000000000000" pitchFamily="18" charset="-128"/>
              </a:rPr>
              <a:t>木</a:t>
            </a:r>
            <a:r>
              <a:rPr lang="en-US" altLang="ja-JP" sz="1800" dirty="0">
                <a:ln w="38100">
                  <a:noFill/>
                </a:ln>
                <a:solidFill>
                  <a:srgbClr val="FFC000"/>
                </a:solidFill>
                <a:latin typeface="HGS創英ﾌﾟﾚｾﾞﾝｽEB" panose="02020800000000000000" pitchFamily="18" charset="-128"/>
                <a:ea typeface="HGS創英ﾌﾟﾚｾﾞﾝｽEB" panose="02020800000000000000" pitchFamily="18" charset="-128"/>
              </a:rPr>
              <a:t>)</a:t>
            </a:r>
          </a:p>
        </p:txBody>
      </p:sp>
      <p:pic>
        <p:nvPicPr>
          <p:cNvPr id="4" name="図 3">
            <a:extLst>
              <a:ext uri="{FF2B5EF4-FFF2-40B4-BE49-F238E27FC236}">
                <a16:creationId xmlns:a16="http://schemas.microsoft.com/office/drawing/2014/main" id="{2E43ABEF-8DA6-47E9-BE36-ADA5AB001C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20533" y="1543620"/>
            <a:ext cx="2882000" cy="1874096"/>
          </a:xfrm>
          <a:prstGeom prst="rect">
            <a:avLst/>
          </a:prstGeom>
        </p:spPr>
      </p:pic>
      <p:grpSp>
        <p:nvGrpSpPr>
          <p:cNvPr id="11" name="グループ化 10">
            <a:extLst>
              <a:ext uri="{FF2B5EF4-FFF2-40B4-BE49-F238E27FC236}">
                <a16:creationId xmlns:a16="http://schemas.microsoft.com/office/drawing/2014/main" id="{1CF8195A-887D-4509-BC31-9F570717C19A}"/>
              </a:ext>
            </a:extLst>
          </p:cNvPr>
          <p:cNvGrpSpPr/>
          <p:nvPr/>
        </p:nvGrpSpPr>
        <p:grpSpPr>
          <a:xfrm>
            <a:off x="4168080" y="6173884"/>
            <a:ext cx="3207590" cy="813043"/>
            <a:chOff x="4215696" y="5694103"/>
            <a:chExt cx="3207590" cy="813043"/>
          </a:xfrm>
        </p:grpSpPr>
        <p:sp>
          <p:nvSpPr>
            <p:cNvPr id="225" name="テキスト ボックス 224">
              <a:extLst>
                <a:ext uri="{FF2B5EF4-FFF2-40B4-BE49-F238E27FC236}">
                  <a16:creationId xmlns:a16="http://schemas.microsoft.com/office/drawing/2014/main" id="{A43105FF-6EE3-4E85-8381-502D021460E3}"/>
                </a:ext>
              </a:extLst>
            </p:cNvPr>
            <p:cNvSpPr txBox="1"/>
            <p:nvPr/>
          </p:nvSpPr>
          <p:spPr>
            <a:xfrm>
              <a:off x="4215696" y="5694103"/>
              <a:ext cx="3120469" cy="813043"/>
            </a:xfrm>
            <a:prstGeom prst="rect">
              <a:avLst/>
            </a:prstGeom>
            <a:solidFill>
              <a:schemeClr val="bg1"/>
            </a:solidFill>
            <a:ln>
              <a:solidFill>
                <a:schemeClr val="accent2">
                  <a:lumMod val="75000"/>
                </a:schemeClr>
              </a:solidFill>
            </a:ln>
          </p:spPr>
          <p:txBody>
            <a:bodyPr wrap="square" rtlCol="0">
              <a:spAutoFit/>
            </a:bodyPr>
            <a:lstStyle/>
            <a:p>
              <a:pPr algn="ctr"/>
              <a:r>
                <a:rPr kumimoji="1" lang="ja-JP" altLang="en-US" sz="600" b="1" dirty="0">
                  <a:solidFill>
                    <a:srgbClr val="996600"/>
                  </a:solidFill>
                  <a:latin typeface="メイリオ" panose="020B0604030504040204" pitchFamily="50" charset="-128"/>
                  <a:ea typeface="メイリオ" panose="020B0604030504040204" pitchFamily="50" charset="-128"/>
                </a:rPr>
                <a:t>～おしながき～</a:t>
              </a:r>
              <a:endParaRPr kumimoji="1" lang="en-US" altLang="ja-JP" sz="600" b="1" dirty="0">
                <a:solidFill>
                  <a:srgbClr val="996600"/>
                </a:solidFill>
                <a:latin typeface="メイリオ" panose="020B0604030504040204" pitchFamily="50" charset="-128"/>
                <a:ea typeface="メイリオ" panose="020B0604030504040204" pitchFamily="50"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乾　杯　さんざしジュース</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前　菜　酒肴三種盛り合わせ</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お造り　魚介五種盛り合わせ</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温　物　活け姫鮑陶板焼き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レモン汁</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冷　鉢　伊勢海老の柚子餡掛け　ますいくら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蒸し玉子　アボガド　他</a:t>
              </a:r>
              <a:endParaRPr lang="en-US" altLang="ja-JP" sz="600" dirty="0">
                <a:ln w="0"/>
                <a:latin typeface="BIZ UDゴシック" panose="020B0400000000000000" pitchFamily="49" charset="-128"/>
                <a:ea typeface="BIZ UDゴシック" panose="020B0400000000000000" pitchFamily="49" charset="-128"/>
              </a:endParaRPr>
            </a:p>
          </p:txBody>
        </p:sp>
        <p:sp>
          <p:nvSpPr>
            <p:cNvPr id="77" name="テキスト ボックス 76">
              <a:extLst>
                <a:ext uri="{FF2B5EF4-FFF2-40B4-BE49-F238E27FC236}">
                  <a16:creationId xmlns:a16="http://schemas.microsoft.com/office/drawing/2014/main" id="{35A60DFB-18C8-4DAD-9B98-BD015E295E4D}"/>
                </a:ext>
              </a:extLst>
            </p:cNvPr>
            <p:cNvSpPr txBox="1"/>
            <p:nvPr/>
          </p:nvSpPr>
          <p:spPr>
            <a:xfrm>
              <a:off x="5886474" y="5904791"/>
              <a:ext cx="1536812" cy="541174"/>
            </a:xfrm>
            <a:prstGeom prst="rect">
              <a:avLst/>
            </a:prstGeom>
            <a:noFill/>
            <a:ln>
              <a:noFill/>
            </a:ln>
          </p:spPr>
          <p:txBody>
            <a:bodyPr wrap="square" rtlCol="0">
              <a:spAutoFit/>
            </a:bodyPr>
            <a:lstStyle/>
            <a:p>
              <a:pPr>
                <a:lnSpc>
                  <a:spcPts val="700"/>
                </a:lnSpc>
              </a:pPr>
              <a:r>
                <a:rPr lang="ja-JP" altLang="en-US" sz="600" dirty="0">
                  <a:ln w="0"/>
                  <a:latin typeface="BIZ UDゴシック" panose="020B0400000000000000" pitchFamily="49" charset="-128"/>
                  <a:ea typeface="BIZ UDゴシック" panose="020B0400000000000000" pitchFamily="49" charset="-128"/>
                </a:rPr>
                <a:t>蓋　物　伊勢の国健康豚角煮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野菜炊き合わせ</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揚げ物　海老と魚の天婦羅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野菜付け合わせ</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ご飯・すまし汁・香の物・デザート</a:t>
              </a:r>
              <a:endParaRPr lang="en-US" altLang="ja-JP" sz="600" dirty="0">
                <a:ln w="0"/>
                <a:latin typeface="BIZ UDゴシック" panose="020B0400000000000000" pitchFamily="49" charset="-128"/>
                <a:ea typeface="BIZ UDゴシック" panose="020B0400000000000000" pitchFamily="49" charset="-128"/>
              </a:endParaRPr>
            </a:p>
          </p:txBody>
        </p:sp>
      </p:grpSp>
      <p:sp>
        <p:nvSpPr>
          <p:cNvPr id="79" name="テキスト ボックス 78">
            <a:extLst>
              <a:ext uri="{FF2B5EF4-FFF2-40B4-BE49-F238E27FC236}">
                <a16:creationId xmlns:a16="http://schemas.microsoft.com/office/drawing/2014/main" id="{C32659A5-7C44-4C26-B557-E8A78966343F}"/>
              </a:ext>
            </a:extLst>
          </p:cNvPr>
          <p:cNvSpPr txBox="1"/>
          <p:nvPr/>
        </p:nvSpPr>
        <p:spPr>
          <a:xfrm>
            <a:off x="5728314" y="9111196"/>
            <a:ext cx="1465862" cy="633507"/>
          </a:xfrm>
          <a:prstGeom prst="rect">
            <a:avLst/>
          </a:prstGeom>
          <a:noFill/>
          <a:ln>
            <a:noFill/>
          </a:ln>
        </p:spPr>
        <p:txBody>
          <a:bodyPr wrap="square" rtlCol="0">
            <a:spAutoFit/>
          </a:bodyPr>
          <a:lstStyle/>
          <a:p>
            <a:pPr algn="ctr"/>
            <a:r>
              <a:rPr lang="ja-JP" altLang="en-US" sz="600" dirty="0">
                <a:ln w="0"/>
                <a:latin typeface="BIZ UDゴシック" panose="020B0400000000000000" pitchFamily="49" charset="-128"/>
                <a:ea typeface="BIZ UDゴシック" panose="020B0400000000000000" pitchFamily="49" charset="-128"/>
              </a:rPr>
              <a:t>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温　物　活け姫鮑陶板焼き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レモン汁</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揚げ物　海老と魚の天婦羅　</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　　　　野菜付け合わせ</a:t>
            </a:r>
            <a:endParaRPr lang="en-US" altLang="ja-JP" sz="600" dirty="0">
              <a:ln w="0"/>
              <a:latin typeface="BIZ UDゴシック" panose="020B0400000000000000" pitchFamily="49" charset="-128"/>
              <a:ea typeface="BIZ UDゴシック" panose="020B0400000000000000" pitchFamily="49" charset="-128"/>
            </a:endParaRPr>
          </a:p>
          <a:p>
            <a:pPr>
              <a:lnSpc>
                <a:spcPts val="700"/>
              </a:lnSpc>
            </a:pPr>
            <a:r>
              <a:rPr lang="ja-JP" altLang="en-US" sz="600" dirty="0">
                <a:ln w="0"/>
                <a:latin typeface="BIZ UDゴシック" panose="020B0400000000000000" pitchFamily="49" charset="-128"/>
                <a:ea typeface="BIZ UDゴシック" panose="020B0400000000000000" pitchFamily="49" charset="-128"/>
              </a:rPr>
              <a:t>ご飯・すまし汁・香の物・デザート</a:t>
            </a:r>
            <a:endParaRPr lang="en-US" altLang="ja-JP" sz="600" dirty="0">
              <a:ln w="0"/>
              <a:latin typeface="BIZ UDゴシック" panose="020B0400000000000000" pitchFamily="49" charset="-128"/>
              <a:ea typeface="BIZ UDゴシック" panose="020B0400000000000000" pitchFamily="49" charset="-128"/>
            </a:endParaRPr>
          </a:p>
        </p:txBody>
      </p:sp>
      <p:sp>
        <p:nvSpPr>
          <p:cNvPr id="80" name="正方形/長方形 79">
            <a:extLst>
              <a:ext uri="{FF2B5EF4-FFF2-40B4-BE49-F238E27FC236}">
                <a16:creationId xmlns:a16="http://schemas.microsoft.com/office/drawing/2014/main" id="{78064BE9-1A31-4FE8-B193-6BA26AE447B8}"/>
              </a:ext>
            </a:extLst>
          </p:cNvPr>
          <p:cNvSpPr/>
          <p:nvPr/>
        </p:nvSpPr>
        <p:spPr>
          <a:xfrm>
            <a:off x="4076403" y="10122390"/>
            <a:ext cx="2626040" cy="200055"/>
          </a:xfrm>
          <a:prstGeom prst="rect">
            <a:avLst/>
          </a:prstGeom>
          <a:noFill/>
        </p:spPr>
        <p:txBody>
          <a:bodyPr wrap="non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◆食事場所◆　</a:t>
            </a:r>
            <a:r>
              <a:rPr lang="en-US" altLang="ja-JP" sz="700" dirty="0">
                <a:ln w="0"/>
                <a:latin typeface="BIZ UDPゴシック" panose="020B0400000000000000" pitchFamily="50" charset="-128"/>
                <a:ea typeface="BIZ UDPゴシック" panose="020B0400000000000000" pitchFamily="50" charset="-128"/>
              </a:rPr>
              <a:t> </a:t>
            </a:r>
            <a:r>
              <a:rPr lang="ja-JP" altLang="en-US" sz="700" dirty="0">
                <a:ln w="0"/>
                <a:latin typeface="BIZ UDPゴシック" panose="020B0400000000000000" pitchFamily="50" charset="-128"/>
                <a:ea typeface="BIZ UDPゴシック" panose="020B0400000000000000" pitchFamily="50" charset="-128"/>
              </a:rPr>
              <a:t>和風レストラン「英虞のうみ」またはお食事会場</a:t>
            </a:r>
            <a:endParaRPr lang="en-US" altLang="ja-JP" sz="700" dirty="0">
              <a:ln w="0"/>
              <a:latin typeface="BIZ UDPゴシック" panose="020B0400000000000000" pitchFamily="50" charset="-128"/>
              <a:ea typeface="BIZ UDPゴシック" panose="020B0400000000000000" pitchFamily="50" charset="-128"/>
            </a:endParaRPr>
          </a:p>
        </p:txBody>
      </p:sp>
      <p:sp>
        <p:nvSpPr>
          <p:cNvPr id="83" name="円形吹き出し 127">
            <a:extLst>
              <a:ext uri="{FF2B5EF4-FFF2-40B4-BE49-F238E27FC236}">
                <a16:creationId xmlns:a16="http://schemas.microsoft.com/office/drawing/2014/main" id="{31461A11-7BCC-4D8B-A166-BB68F9ACBC1D}"/>
              </a:ext>
            </a:extLst>
          </p:cNvPr>
          <p:cNvSpPr/>
          <p:nvPr/>
        </p:nvSpPr>
        <p:spPr>
          <a:xfrm>
            <a:off x="2946550" y="8007396"/>
            <a:ext cx="916759" cy="328138"/>
          </a:xfrm>
          <a:prstGeom prst="flowChartAlternateProcess">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solidFill>
                <a:schemeClr val="bg1"/>
              </a:solidFill>
              <a:latin typeface="BIZ UDPゴシック" panose="020B0400000000000000" pitchFamily="50" charset="-128"/>
              <a:ea typeface="BIZ UDPゴシック" panose="020B0400000000000000" pitchFamily="50" charset="-128"/>
            </a:endParaRPr>
          </a:p>
        </p:txBody>
      </p:sp>
      <p:sp>
        <p:nvSpPr>
          <p:cNvPr id="87" name="正方形/長方形 86">
            <a:extLst>
              <a:ext uri="{FF2B5EF4-FFF2-40B4-BE49-F238E27FC236}">
                <a16:creationId xmlns:a16="http://schemas.microsoft.com/office/drawing/2014/main" id="{78759F44-DED0-47E3-B13E-5D730532BC22}"/>
              </a:ext>
            </a:extLst>
          </p:cNvPr>
          <p:cNvSpPr/>
          <p:nvPr/>
        </p:nvSpPr>
        <p:spPr>
          <a:xfrm>
            <a:off x="2952941" y="8047021"/>
            <a:ext cx="910368" cy="215444"/>
          </a:xfrm>
          <a:prstGeom prst="rect">
            <a:avLst/>
          </a:prstGeom>
          <a:noFill/>
        </p:spPr>
        <p:txBody>
          <a:bodyPr wrap="square" lIns="91440" tIns="45720" rIns="91440" bIns="45720">
            <a:spAutoFit/>
          </a:bodyPr>
          <a:lstStyle/>
          <a:p>
            <a:pPr algn="ctr"/>
            <a:r>
              <a:rPr lang="ja-JP" altLang="en-US" sz="800" dirty="0">
                <a:ln w="0"/>
                <a:solidFill>
                  <a:schemeClr val="bg1"/>
                </a:solidFill>
                <a:latin typeface="BIZ UDPゴシック" panose="020B0400000000000000" pitchFamily="50" charset="-128"/>
                <a:ea typeface="BIZ UDPゴシック" panose="020B0400000000000000" pitchFamily="50" charset="-128"/>
              </a:rPr>
              <a:t>温泉♨入浴付！</a:t>
            </a:r>
            <a:endParaRPr lang="en-US" altLang="ja-JP" sz="800" dirty="0">
              <a:ln w="0"/>
              <a:solidFill>
                <a:schemeClr val="bg1"/>
              </a:solidFill>
              <a:latin typeface="BIZ UDPゴシック" panose="020B0400000000000000" pitchFamily="50" charset="-128"/>
              <a:ea typeface="BIZ UDPゴシック" panose="020B0400000000000000" pitchFamily="50" charset="-128"/>
            </a:endParaRPr>
          </a:p>
        </p:txBody>
      </p:sp>
      <p:sp>
        <p:nvSpPr>
          <p:cNvPr id="137" name="正方形/長方形 136">
            <a:extLst>
              <a:ext uri="{FF2B5EF4-FFF2-40B4-BE49-F238E27FC236}">
                <a16:creationId xmlns:a16="http://schemas.microsoft.com/office/drawing/2014/main" id="{1DA99A47-5DB5-4C1A-8E95-0381A16F08AF}"/>
              </a:ext>
            </a:extLst>
          </p:cNvPr>
          <p:cNvSpPr/>
          <p:nvPr/>
        </p:nvSpPr>
        <p:spPr>
          <a:xfrm>
            <a:off x="3205832" y="3415588"/>
            <a:ext cx="684803" cy="184666"/>
          </a:xfrm>
          <a:prstGeom prst="rect">
            <a:avLst/>
          </a:prstGeom>
          <a:noFill/>
        </p:spPr>
        <p:txBody>
          <a:bodyPr wrap="none" lIns="91440" tIns="45720" rIns="91440" bIns="45720">
            <a:spAutoFit/>
          </a:bodyPr>
          <a:lstStyle/>
          <a:p>
            <a:pPr algn="ctr"/>
            <a:r>
              <a:rPr lang="en-US" altLang="ja-JP" sz="600" dirty="0">
                <a:ln w="0"/>
                <a:solidFill>
                  <a:schemeClr val="bg1"/>
                </a:solidFill>
                <a:latin typeface="BIZ UDPゴシック" panose="020B0400000000000000" pitchFamily="50" charset="-128"/>
                <a:ea typeface="BIZ UDPゴシック" panose="020B0400000000000000" pitchFamily="50" charset="-128"/>
              </a:rPr>
              <a:t>TC</a:t>
            </a:r>
            <a:r>
              <a:rPr lang="ja-JP" altLang="en-US" sz="600" dirty="0">
                <a:ln w="0"/>
                <a:solidFill>
                  <a:schemeClr val="bg1"/>
                </a:solidFill>
                <a:latin typeface="BIZ UDPゴシック" panose="020B0400000000000000" pitchFamily="50" charset="-128"/>
                <a:ea typeface="BIZ UDPゴシック" panose="020B0400000000000000" pitchFamily="50" charset="-128"/>
              </a:rPr>
              <a:t>：</a:t>
            </a:r>
            <a:r>
              <a:rPr lang="en-US" altLang="ja-JP" sz="600" dirty="0">
                <a:ln w="0"/>
                <a:solidFill>
                  <a:schemeClr val="bg1"/>
                </a:solidFill>
                <a:latin typeface="BIZ UDPゴシック" panose="020B0400000000000000" pitchFamily="50" charset="-128"/>
                <a:ea typeface="BIZ UDPゴシック" panose="020B0400000000000000" pitchFamily="50" charset="-128"/>
              </a:rPr>
              <a:t>502270</a:t>
            </a:r>
          </a:p>
        </p:txBody>
      </p:sp>
    </p:spTree>
    <p:extLst>
      <p:ext uri="{BB962C8B-B14F-4D97-AF65-F5344CB8AC3E}">
        <p14:creationId xmlns:p14="http://schemas.microsoft.com/office/powerpoint/2010/main" val="133755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図 86">
            <a:extLst>
              <a:ext uri="{FF2B5EF4-FFF2-40B4-BE49-F238E27FC236}">
                <a16:creationId xmlns:a16="http://schemas.microsoft.com/office/drawing/2014/main" id="{B78AF2A9-9B38-4885-B127-1C9C6FE4F9E4}"/>
              </a:ext>
            </a:extLst>
          </p:cNvPr>
          <p:cNvPicPr>
            <a:picLocks noChangeAspect="1"/>
          </p:cNvPicPr>
          <p:nvPr/>
        </p:nvPicPr>
        <p:blipFill rotWithShape="1">
          <a:blip r:embed="rId3">
            <a:extLst>
              <a:ext uri="{28A0092B-C50C-407E-A947-70E740481C1C}">
                <a14:useLocalDpi xmlns:a14="http://schemas.microsoft.com/office/drawing/2010/main" val="0"/>
              </a:ext>
            </a:extLst>
          </a:blip>
          <a:srcRect l="23840" r="27023"/>
          <a:stretch/>
        </p:blipFill>
        <p:spPr>
          <a:xfrm>
            <a:off x="-1" y="-5009"/>
            <a:ext cx="7559675" cy="10696822"/>
          </a:xfrm>
          <a:prstGeom prst="rect">
            <a:avLst/>
          </a:prstGeom>
        </p:spPr>
      </p:pic>
      <p:sp>
        <p:nvSpPr>
          <p:cNvPr id="2" name="正方形/長方形 1">
            <a:extLst>
              <a:ext uri="{FF2B5EF4-FFF2-40B4-BE49-F238E27FC236}">
                <a16:creationId xmlns:a16="http://schemas.microsoft.com/office/drawing/2014/main" id="{D4631A23-E88E-4872-8DB4-D6A6AD803348}"/>
              </a:ext>
            </a:extLst>
          </p:cNvPr>
          <p:cNvSpPr/>
          <p:nvPr/>
        </p:nvSpPr>
        <p:spPr>
          <a:xfrm>
            <a:off x="80999" y="2094585"/>
            <a:ext cx="7419192" cy="61088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正方形/長方形 210">
            <a:extLst>
              <a:ext uri="{FF2B5EF4-FFF2-40B4-BE49-F238E27FC236}">
                <a16:creationId xmlns:a16="http://schemas.microsoft.com/office/drawing/2014/main" id="{DC711C60-F8EA-4D3E-812A-02F20D22E03D}"/>
              </a:ext>
            </a:extLst>
          </p:cNvPr>
          <p:cNvSpPr/>
          <p:nvPr/>
        </p:nvSpPr>
        <p:spPr>
          <a:xfrm>
            <a:off x="109523" y="7222731"/>
            <a:ext cx="7028905" cy="307777"/>
          </a:xfrm>
          <a:prstGeom prst="rect">
            <a:avLst/>
          </a:prstGeom>
          <a:noFill/>
        </p:spPr>
        <p:txBody>
          <a:bodyPr wrap="square" lIns="91440" tIns="45720" rIns="91440" bIns="45720" anchor="b">
            <a:spAutoFit/>
          </a:bodyPr>
          <a:lstStyle/>
          <a:p>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旅行代金に含まれるもの</a:t>
            </a:r>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　近鉄運賃、特急料金、しまかぜ特別車両料金、食事代、入浴代（Ⓐなし）、諸税等　　　　　</a:t>
            </a:r>
            <a:endParaRPr lang="en-US" altLang="ja-JP" sz="700" dirty="0">
              <a:ln w="0"/>
              <a:latin typeface="BIZ UDPゴシック" panose="020B0400000000000000" pitchFamily="50" charset="-128"/>
              <a:ea typeface="BIZ UDPゴシック" panose="020B0400000000000000" pitchFamily="50" charset="-128"/>
            </a:endParaRPr>
          </a:p>
          <a:p>
            <a:r>
              <a:rPr lang="ja-JP" altLang="en-US" sz="700" dirty="0">
                <a:ln w="0"/>
                <a:latin typeface="BIZ UDPゴシック" panose="020B0400000000000000" pitchFamily="50" charset="-128"/>
                <a:ea typeface="BIZ UDPゴシック" panose="020B0400000000000000" pitchFamily="50" charset="-128"/>
              </a:rPr>
              <a:t>　　　　　　　　　　　　　　　　　　</a:t>
            </a:r>
            <a:endParaRPr lang="en-US" altLang="ja-JP" sz="600" dirty="0">
              <a:ln w="0"/>
              <a:latin typeface="BIZ UDPゴシック" panose="020B0400000000000000" pitchFamily="50" charset="-128"/>
              <a:ea typeface="BIZ UDPゴシック" panose="020B0400000000000000" pitchFamily="50" charset="-128"/>
            </a:endParaRPr>
          </a:p>
        </p:txBody>
      </p:sp>
      <p:sp>
        <p:nvSpPr>
          <p:cNvPr id="215" name="正方形/長方形 214">
            <a:extLst>
              <a:ext uri="{FF2B5EF4-FFF2-40B4-BE49-F238E27FC236}">
                <a16:creationId xmlns:a16="http://schemas.microsoft.com/office/drawing/2014/main" id="{E562AA94-ED7A-45F4-AB43-901420C7BD2D}"/>
              </a:ext>
            </a:extLst>
          </p:cNvPr>
          <p:cNvSpPr/>
          <p:nvPr/>
        </p:nvSpPr>
        <p:spPr>
          <a:xfrm>
            <a:off x="118303" y="7398349"/>
            <a:ext cx="7326959" cy="415498"/>
          </a:xfrm>
          <a:prstGeom prst="rect">
            <a:avLst/>
          </a:prstGeom>
        </p:spPr>
        <p:txBody>
          <a:bodyPr wrap="square">
            <a:spAutoFit/>
          </a:bodyPr>
          <a:lstStyle/>
          <a:p>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入浴ついて　Ⓑタオル付・バスタオル貸出（無料）、Ⓒタオル付、バスタオル貸出（有料２００円）　　　　</a:t>
            </a:r>
            <a:endParaRPr lang="en-US" altLang="ja-JP" sz="700" dirty="0">
              <a:ln w="0"/>
              <a:latin typeface="BIZ UDPゴシック" panose="020B0400000000000000" pitchFamily="50" charset="-128"/>
              <a:ea typeface="BIZ UDPゴシック" panose="020B0400000000000000" pitchFamily="50" charset="-128"/>
            </a:endParaRPr>
          </a:p>
          <a:p>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幼児の旅行代金　５００円（諸税等）貸切列車「しまかぜ」の座席はありません。（Ⓑ</a:t>
            </a:r>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のみ、Ⓐは設定なし）</a:t>
            </a:r>
            <a:endParaRPr lang="en-US" altLang="ja-JP" sz="700" dirty="0">
              <a:ln w="0"/>
              <a:latin typeface="BIZ UDPゴシック" panose="020B0400000000000000" pitchFamily="50" charset="-128"/>
              <a:ea typeface="BIZ UDPゴシック" panose="020B0400000000000000" pitchFamily="50" charset="-128"/>
            </a:endParaRPr>
          </a:p>
          <a:p>
            <a:r>
              <a:rPr lang="en-US" altLang="ja-JP" sz="700" dirty="0">
                <a:ln w="0"/>
                <a:latin typeface="BIZ UDPゴシック" panose="020B0400000000000000" pitchFamily="50" charset="-128"/>
                <a:ea typeface="BIZ UDPゴシック" panose="020B0400000000000000" pitchFamily="50" charset="-128"/>
              </a:rPr>
              <a:t>※</a:t>
            </a:r>
            <a:r>
              <a:rPr lang="ja-JP" altLang="en-US" sz="700" dirty="0">
                <a:ln w="0"/>
                <a:latin typeface="BIZ UDPゴシック" panose="020B0400000000000000" pitchFamily="50" charset="-128"/>
                <a:ea typeface="BIZ UDPゴシック" panose="020B0400000000000000" pitchFamily="50" charset="-128"/>
              </a:rPr>
              <a:t>他駅からの設定または、幼児で座席が必要な場合につきましては下記記載の駅営業所へお問い合わせください。　</a:t>
            </a:r>
            <a:endParaRPr lang="en-US" altLang="ja-JP" sz="700" dirty="0">
              <a:ln w="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5CFD5B3C-FF28-4692-9F5C-A077AF5CB70F}"/>
              </a:ext>
            </a:extLst>
          </p:cNvPr>
          <p:cNvSpPr/>
          <p:nvPr/>
        </p:nvSpPr>
        <p:spPr>
          <a:xfrm>
            <a:off x="-21605" y="8339591"/>
            <a:ext cx="7600330" cy="2422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 name="表 16">
            <a:extLst>
              <a:ext uri="{FF2B5EF4-FFF2-40B4-BE49-F238E27FC236}">
                <a16:creationId xmlns:a16="http://schemas.microsoft.com/office/drawing/2014/main" id="{851144A0-D784-43DF-BA99-986F3575F929}"/>
              </a:ext>
            </a:extLst>
          </p:cNvPr>
          <p:cNvGraphicFramePr>
            <a:graphicFrameLocks noGrp="1"/>
          </p:cNvGraphicFramePr>
          <p:nvPr>
            <p:extLst>
              <p:ext uri="{D42A27DB-BD31-4B8C-83A1-F6EECF244321}">
                <p14:modId xmlns:p14="http://schemas.microsoft.com/office/powerpoint/2010/main" val="3310645935"/>
              </p:ext>
            </p:extLst>
          </p:nvPr>
        </p:nvGraphicFramePr>
        <p:xfrm>
          <a:off x="126798" y="1416142"/>
          <a:ext cx="7288848" cy="519067"/>
        </p:xfrm>
        <a:graphic>
          <a:graphicData uri="http://schemas.openxmlformats.org/drawingml/2006/table">
            <a:tbl>
              <a:tblPr firstRow="1" bandRow="1">
                <a:solidFill>
                  <a:srgbClr val="FFFF99"/>
                </a:solidFill>
                <a:tableStyleId>{FABFCF23-3B69-468F-B69F-88F6DE6A72F2}</a:tableStyleId>
              </a:tblPr>
              <a:tblGrid>
                <a:gridCol w="1949430">
                  <a:extLst>
                    <a:ext uri="{9D8B030D-6E8A-4147-A177-3AD203B41FA5}">
                      <a16:colId xmlns:a16="http://schemas.microsoft.com/office/drawing/2014/main" val="502029308"/>
                    </a:ext>
                  </a:extLst>
                </a:gridCol>
                <a:gridCol w="889903">
                  <a:extLst>
                    <a:ext uri="{9D8B030D-6E8A-4147-A177-3AD203B41FA5}">
                      <a16:colId xmlns:a16="http://schemas.microsoft.com/office/drawing/2014/main" val="359551872"/>
                    </a:ext>
                  </a:extLst>
                </a:gridCol>
                <a:gridCol w="889903">
                  <a:extLst>
                    <a:ext uri="{9D8B030D-6E8A-4147-A177-3AD203B41FA5}">
                      <a16:colId xmlns:a16="http://schemas.microsoft.com/office/drawing/2014/main" val="2939309591"/>
                    </a:ext>
                  </a:extLst>
                </a:gridCol>
                <a:gridCol w="889903">
                  <a:extLst>
                    <a:ext uri="{9D8B030D-6E8A-4147-A177-3AD203B41FA5}">
                      <a16:colId xmlns:a16="http://schemas.microsoft.com/office/drawing/2014/main" val="3072081107"/>
                    </a:ext>
                  </a:extLst>
                </a:gridCol>
                <a:gridCol w="889903">
                  <a:extLst>
                    <a:ext uri="{9D8B030D-6E8A-4147-A177-3AD203B41FA5}">
                      <a16:colId xmlns:a16="http://schemas.microsoft.com/office/drawing/2014/main" val="3785005383"/>
                    </a:ext>
                  </a:extLst>
                </a:gridCol>
                <a:gridCol w="889903">
                  <a:extLst>
                    <a:ext uri="{9D8B030D-6E8A-4147-A177-3AD203B41FA5}">
                      <a16:colId xmlns:a16="http://schemas.microsoft.com/office/drawing/2014/main" val="727235252"/>
                    </a:ext>
                  </a:extLst>
                </a:gridCol>
                <a:gridCol w="889903">
                  <a:extLst>
                    <a:ext uri="{9D8B030D-6E8A-4147-A177-3AD203B41FA5}">
                      <a16:colId xmlns:a16="http://schemas.microsoft.com/office/drawing/2014/main" val="20006"/>
                    </a:ext>
                  </a:extLst>
                </a:gridCol>
              </a:tblGrid>
              <a:tr h="151456">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500" b="0" dirty="0">
                          <a:solidFill>
                            <a:schemeClr val="tx1"/>
                          </a:solidFill>
                          <a:latin typeface="BIZ UDPゴシック" panose="020B0400000000000000" pitchFamily="50" charset="-128"/>
                          <a:ea typeface="BIZ UDPゴシック" panose="020B0400000000000000" pitchFamily="50" charset="-128"/>
                        </a:rPr>
                        <a:t>発駅</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近鉄名古屋駅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桑名駅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近鉄四日市駅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白子駅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津　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伊勢中川駅</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r h="141893">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500" b="0" dirty="0">
                          <a:solidFill>
                            <a:schemeClr val="tx1"/>
                          </a:solidFill>
                          <a:latin typeface="BIZ UDPゴシック" panose="020B0400000000000000" pitchFamily="50" charset="-128"/>
                          <a:ea typeface="BIZ UDPゴシック" panose="020B0400000000000000" pitchFamily="50" charset="-128"/>
                        </a:rPr>
                        <a:t>往路　発車時刻</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BIZ UDPゴシック" panose="020B0400000000000000" pitchFamily="50" charset="-128"/>
                          <a:ea typeface="BIZ UDPゴシック" panose="020B0400000000000000" pitchFamily="50" charset="-128"/>
                        </a:rPr>
                        <a:t>9</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34</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BIZ UDPゴシック" panose="020B0400000000000000" pitchFamily="50" charset="-128"/>
                          <a:ea typeface="BIZ UDPゴシック" panose="020B0400000000000000" pitchFamily="50" charset="-128"/>
                        </a:rPr>
                        <a:t>9</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57</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１０時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11</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a:t>
                      </a:r>
                      <a:r>
                        <a:rPr kumimoji="1" lang="en-US" altLang="ja-JP" sz="500" b="0" dirty="0">
                          <a:solidFill>
                            <a:schemeClr val="tx1"/>
                          </a:solidFill>
                          <a:latin typeface="BIZ UDPゴシック" panose="020B0400000000000000" pitchFamily="50" charset="-128"/>
                          <a:ea typeface="BIZ UDPゴシック" panose="020B0400000000000000" pitchFamily="50" charset="-128"/>
                        </a:rPr>
                        <a:t>0</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38</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a:t>
                      </a:r>
                      <a:r>
                        <a:rPr kumimoji="1" lang="en-US" altLang="ja-JP" sz="500" b="0" dirty="0">
                          <a:solidFill>
                            <a:schemeClr val="tx1"/>
                          </a:solidFill>
                          <a:latin typeface="BIZ UDPゴシック" panose="020B0400000000000000" pitchFamily="50" charset="-128"/>
                          <a:ea typeface="BIZ UDPゴシック" panose="020B0400000000000000" pitchFamily="50" charset="-128"/>
                        </a:rPr>
                        <a:t>0</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55</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BIZ UDPゴシック" panose="020B0400000000000000" pitchFamily="50" charset="-128"/>
                          <a:ea typeface="BIZ UDPゴシック" panose="020B0400000000000000" pitchFamily="50" charset="-128"/>
                        </a:rPr>
                        <a:t>11</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06</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分発</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3103554"/>
                  </a:ext>
                </a:extLst>
              </a:tr>
              <a:tr h="18378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500" b="0" dirty="0">
                          <a:solidFill>
                            <a:schemeClr val="tx1"/>
                          </a:solidFill>
                          <a:latin typeface="BIZ UDPゴシック" panose="020B0400000000000000" pitchFamily="50" charset="-128"/>
                          <a:ea typeface="BIZ UDPゴシック" panose="020B0400000000000000" pitchFamily="50" charset="-128"/>
                        </a:rPr>
                        <a:t>復路　到着時刻</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１９時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35</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a:t>
                      </a:r>
                      <a:r>
                        <a:rPr kumimoji="1" lang="en-US" altLang="ja-JP" sz="500" b="0" dirty="0">
                          <a:solidFill>
                            <a:schemeClr val="tx1"/>
                          </a:solidFill>
                          <a:latin typeface="BIZ UDPゴシック" panose="020B0400000000000000" pitchFamily="50" charset="-128"/>
                          <a:ea typeface="BIZ UDPゴシック" panose="020B0400000000000000" pitchFamily="50" charset="-128"/>
                        </a:rPr>
                        <a:t>9</a:t>
                      </a:r>
                      <a:r>
                        <a:rPr kumimoji="1" lang="ja-JP" altLang="en-US" sz="500" b="0" dirty="0">
                          <a:solidFill>
                            <a:schemeClr val="tx1"/>
                          </a:solidFill>
                          <a:latin typeface="BIZ UDPゴシック" panose="020B0400000000000000" pitchFamily="50" charset="-128"/>
                          <a:ea typeface="BIZ UDPゴシック" panose="020B0400000000000000" pitchFamily="50" charset="-128"/>
                        </a:rPr>
                        <a:t>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03</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１８時３</a:t>
                      </a:r>
                      <a:r>
                        <a:rPr kumimoji="1" lang="en-US" altLang="ja-JP" sz="500" b="0" dirty="0">
                          <a:solidFill>
                            <a:schemeClr val="tx1"/>
                          </a:solidFill>
                          <a:latin typeface="BIZ UDPゴシック" panose="020B0400000000000000" pitchFamily="50" charset="-128"/>
                          <a:ea typeface="BIZ UDPゴシック" panose="020B0400000000000000" pitchFamily="50" charset="-128"/>
                        </a:rPr>
                        <a:t>9</a:t>
                      </a:r>
                      <a:r>
                        <a:rPr kumimoji="1" lang="ja-JP" altLang="en-US" sz="500" b="0" dirty="0">
                          <a:solidFill>
                            <a:schemeClr val="tx1"/>
                          </a:solidFill>
                          <a:latin typeface="BIZ UDPゴシック" panose="020B0400000000000000" pitchFamily="50" charset="-128"/>
                          <a:ea typeface="BIZ UDPゴシック" panose="020B0400000000000000" pitchFamily="50" charset="-128"/>
                        </a:rPr>
                        <a:t>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１８時</a:t>
                      </a:r>
                      <a:r>
                        <a:rPr kumimoji="1" lang="en-US" altLang="ja-JP" sz="500" b="0" dirty="0">
                          <a:solidFill>
                            <a:schemeClr val="tx1"/>
                          </a:solidFill>
                          <a:latin typeface="BIZ UDPゴシック" panose="020B0400000000000000" pitchFamily="50" charset="-128"/>
                          <a:ea typeface="BIZ UDPゴシック" panose="020B0400000000000000" pitchFamily="50" charset="-128"/>
                        </a:rPr>
                        <a:t>1</a:t>
                      </a:r>
                      <a:r>
                        <a:rPr kumimoji="1" lang="ja-JP" altLang="en-US" sz="500" b="0" dirty="0">
                          <a:solidFill>
                            <a:schemeClr val="tx1"/>
                          </a:solidFill>
                          <a:latin typeface="BIZ UDPゴシック" panose="020B0400000000000000" pitchFamily="50" charset="-128"/>
                          <a:ea typeface="BIZ UDPゴシック" panose="020B0400000000000000" pitchFamily="50" charset="-128"/>
                        </a:rPr>
                        <a:t>２分着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１７時５０分着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BIZ UDPゴシック" panose="020B0400000000000000" pitchFamily="50" charset="-128"/>
                          <a:ea typeface="BIZ UDPゴシック" panose="020B0400000000000000" pitchFamily="50" charset="-128"/>
                        </a:rPr>
                        <a:t>１７時３１分着</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6" name="テキスト ボックス 28">
            <a:extLst>
              <a:ext uri="{FF2B5EF4-FFF2-40B4-BE49-F238E27FC236}">
                <a16:creationId xmlns:a16="http://schemas.microsoft.com/office/drawing/2014/main" id="{96F516FD-15EF-4858-BBEB-4A28698B7A26}"/>
              </a:ext>
            </a:extLst>
          </p:cNvPr>
          <p:cNvSpPr txBox="1"/>
          <p:nvPr/>
        </p:nvSpPr>
        <p:spPr>
          <a:xfrm>
            <a:off x="109523" y="7818603"/>
            <a:ext cx="7382076" cy="23364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2953" tIns="41476" rIns="82953" bIns="41476" numCol="1" spcCol="0" rtlCol="0" fromWordArt="0" anchor="t" anchorCtr="0" forceAA="0" compatLnSpc="1">
            <a:prstTxWarp prst="textNoShape">
              <a:avLst/>
            </a:prstTxWarp>
            <a:noAutofit/>
          </a:bodyPr>
          <a:lstStyle/>
          <a:p>
            <a:r>
              <a:rPr lang="ja-JP" altLang="en-US" sz="600" dirty="0">
                <a:latin typeface="BIZ UDPゴシック" panose="020B0400000000000000" pitchFamily="50" charset="-128"/>
                <a:ea typeface="BIZ UDPゴシック" panose="020B0400000000000000" pitchFamily="50" charset="-128"/>
              </a:rPr>
              <a:t>●申込締切日は２０２６年８月２７日です。但し、満員になり次第締切いたします。また、最少催行人員に満たないときは中止となる場合があります。●最少催行人員は３コース合計５</a:t>
            </a:r>
            <a:r>
              <a:rPr lang="en-US" altLang="ja-JP" sz="600" dirty="0">
                <a:latin typeface="BIZ UDPゴシック" panose="020B0400000000000000" pitchFamily="50" charset="-128"/>
                <a:ea typeface="BIZ UDPゴシック" panose="020B0400000000000000" pitchFamily="50" charset="-128"/>
              </a:rPr>
              <a:t>0</a:t>
            </a:r>
            <a:r>
              <a:rPr lang="ja-JP" altLang="en-US" sz="600" dirty="0">
                <a:latin typeface="BIZ UDPゴシック" panose="020B0400000000000000" pitchFamily="50" charset="-128"/>
                <a:ea typeface="BIZ UDPゴシック" panose="020B0400000000000000" pitchFamily="50" charset="-128"/>
              </a:rPr>
              <a:t>名。</a:t>
            </a:r>
            <a:endParaRPr lang="en-US" altLang="ja-JP" sz="600" dirty="0">
              <a:latin typeface="BIZ UDPゴシック" panose="020B0400000000000000" pitchFamily="50" charset="-128"/>
              <a:ea typeface="BIZ UDPゴシック" panose="020B0400000000000000" pitchFamily="50" charset="-128"/>
            </a:endParaRPr>
          </a:p>
          <a:p>
            <a:r>
              <a:rPr lang="ja-JP" altLang="en-US" sz="600" dirty="0">
                <a:solidFill>
                  <a:schemeClr val="tx1"/>
                </a:solidFill>
                <a:latin typeface="BIZ UDPゴシック" panose="020B0400000000000000" pitchFamily="50" charset="-128"/>
                <a:ea typeface="BIZ UDPゴシック" panose="020B0400000000000000" pitchFamily="50" charset="-128"/>
              </a:rPr>
              <a:t>●「しまかぜ」の号車・席番の希望はお受けできません。</a:t>
            </a:r>
            <a:r>
              <a:rPr lang="ja-JP" altLang="en-US" sz="600" dirty="0">
                <a:latin typeface="BIZ UDPゴシック" panose="020B0400000000000000" pitchFamily="50" charset="-128"/>
                <a:ea typeface="BIZ UDPゴシック" panose="020B0400000000000000" pitchFamily="50" charset="-128"/>
              </a:rPr>
              <a:t>●発着時刻は予定です。時刻は変更になる場合がございます。</a:t>
            </a:r>
            <a:r>
              <a:rPr lang="en-US" altLang="ja-JP" sz="600" dirty="0">
                <a:solidFill>
                  <a:schemeClr val="tx1"/>
                </a:solidFill>
                <a:latin typeface="BIZ UDPゴシック" panose="020B0400000000000000" pitchFamily="50" charset="-128"/>
                <a:ea typeface="BIZ UDPゴシック" panose="020B0400000000000000" pitchFamily="50" charset="-128"/>
              </a:rPr>
              <a:t>※</a:t>
            </a:r>
            <a:r>
              <a:rPr lang="ja-JP" altLang="en-US" sz="600" dirty="0">
                <a:solidFill>
                  <a:schemeClr val="tx1"/>
                </a:solidFill>
                <a:latin typeface="BIZ UDPゴシック" panose="020B0400000000000000" pitchFamily="50" charset="-128"/>
                <a:ea typeface="BIZ UDPゴシック" panose="020B0400000000000000" pitchFamily="50" charset="-128"/>
              </a:rPr>
              <a:t>画像はイメージです。 　</a:t>
            </a:r>
            <a:r>
              <a:rPr lang="ja-JP" altLang="en-US" sz="600" dirty="0">
                <a:latin typeface="BIZ UDPゴシック" panose="020B0400000000000000" pitchFamily="50" charset="-128"/>
                <a:ea typeface="BIZ UDPゴシック" panose="020B0400000000000000" pitchFamily="50" charset="-128"/>
              </a:rPr>
              <a:t>　</a:t>
            </a:r>
            <a:endParaRPr lang="ja-JP" altLang="en-US" sz="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grpSp>
        <p:nvGrpSpPr>
          <p:cNvPr id="17" name="グループ化 16">
            <a:extLst>
              <a:ext uri="{FF2B5EF4-FFF2-40B4-BE49-F238E27FC236}">
                <a16:creationId xmlns:a16="http://schemas.microsoft.com/office/drawing/2014/main" id="{F1613A29-BCC0-407B-9582-BC01B5F23CF8}"/>
              </a:ext>
            </a:extLst>
          </p:cNvPr>
          <p:cNvGrpSpPr/>
          <p:nvPr/>
        </p:nvGrpSpPr>
        <p:grpSpPr>
          <a:xfrm>
            <a:off x="80999" y="8331313"/>
            <a:ext cx="7436821" cy="2177373"/>
            <a:chOff x="21803" y="8017117"/>
            <a:chExt cx="7436821" cy="2017399"/>
          </a:xfrm>
        </p:grpSpPr>
        <p:grpSp>
          <p:nvGrpSpPr>
            <p:cNvPr id="18" name="グループ化 17">
              <a:extLst>
                <a:ext uri="{FF2B5EF4-FFF2-40B4-BE49-F238E27FC236}">
                  <a16:creationId xmlns:a16="http://schemas.microsoft.com/office/drawing/2014/main" id="{07D38D95-9DDD-4E15-8BF1-77D3CBE4E294}"/>
                </a:ext>
              </a:extLst>
            </p:cNvPr>
            <p:cNvGrpSpPr/>
            <p:nvPr/>
          </p:nvGrpSpPr>
          <p:grpSpPr>
            <a:xfrm>
              <a:off x="21803" y="8017117"/>
              <a:ext cx="7436821" cy="180030"/>
              <a:chOff x="23303" y="7343910"/>
              <a:chExt cx="7436821" cy="180030"/>
            </a:xfrm>
          </p:grpSpPr>
          <p:sp>
            <p:nvSpPr>
              <p:cNvPr id="25" name="正方形/長方形 24">
                <a:extLst>
                  <a:ext uri="{FF2B5EF4-FFF2-40B4-BE49-F238E27FC236}">
                    <a16:creationId xmlns:a16="http://schemas.microsoft.com/office/drawing/2014/main" id="{1A36C56F-C644-41F0-83A4-3E2E25C8E16C}"/>
                  </a:ext>
                </a:extLst>
              </p:cNvPr>
              <p:cNvSpPr/>
              <p:nvPr/>
            </p:nvSpPr>
            <p:spPr>
              <a:xfrm>
                <a:off x="4084653" y="7343910"/>
                <a:ext cx="3375471" cy="180030"/>
              </a:xfrm>
              <a:prstGeom prst="rect">
                <a:avLst/>
              </a:prstGeom>
              <a:solidFill>
                <a:srgbClr val="052F61"/>
              </a:solidFill>
              <a:ln w="15875" cap="rnd" cmpd="sng" algn="ctr">
                <a:solidFill>
                  <a:srgbClr val="052F61">
                    <a:shade val="50000"/>
                    <a:hueMod val="94000"/>
                  </a:srgbClr>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lvl="0" algn="ctr">
                  <a:defRPr/>
                </a:pPr>
                <a:r>
                  <a:rPr kumimoji="0" lang="ja-JP" altLang="en-US" sz="900" b="1" kern="100" dirty="0">
                    <a:solidFill>
                      <a:sysClr val="window" lastClr="FFFFFF"/>
                    </a:solidFill>
                    <a:latin typeface="Century" panose="02040604050505020304" pitchFamily="18" charset="0"/>
                    <a:ea typeface="HG丸ｺﾞｼｯｸM-PRO" panose="020F0600000000000000" pitchFamily="50" charset="-128"/>
                    <a:cs typeface="Times New Roman" panose="02020603050405020304" pitchFamily="18" charset="0"/>
                  </a:rPr>
                  <a:t>お申込み・お問合せは</a:t>
                </a:r>
                <a:r>
                  <a:rPr kumimoji="0" lang="ja-JP" altLang="en-US" sz="900" b="1" i="0" u="none" strike="noStrike" kern="100" cap="none" spc="0" normalizeH="0" baseline="0" noProof="0" dirty="0">
                    <a:ln>
                      <a:noFill/>
                    </a:ln>
                    <a:solidFill>
                      <a:sysClr val="window" lastClr="FFFFFF"/>
                    </a:solidFill>
                    <a:effectLst/>
                    <a:uLnTx/>
                    <a:uFillTx/>
                    <a:latin typeface="Century" panose="02040604050505020304" pitchFamily="18" charset="0"/>
                    <a:ea typeface="HG丸ｺﾞｼｯｸM-PRO" panose="020F0600000000000000" pitchFamily="50" charset="-128"/>
                    <a:cs typeface="Times New Roman" panose="02020603050405020304" pitchFamily="18" charset="0"/>
                  </a:rPr>
                  <a:t>次の近鉄駅営業所</a:t>
                </a:r>
                <a:r>
                  <a:rPr kumimoji="0" lang="ja-JP" altLang="en-US" sz="900" b="1" kern="100" dirty="0">
                    <a:solidFill>
                      <a:sysClr val="window" lastClr="FFFFFF"/>
                    </a:solidFill>
                    <a:latin typeface="Century" panose="02040604050505020304" pitchFamily="18" charset="0"/>
                    <a:ea typeface="HG丸ｺﾞｼｯｸM-PRO" panose="020F0600000000000000" pitchFamily="50" charset="-128"/>
                    <a:cs typeface="Times New Roman" panose="02020603050405020304" pitchFamily="18" charset="0"/>
                  </a:rPr>
                  <a:t>へ</a:t>
                </a:r>
                <a:r>
                  <a:rPr kumimoji="0" lang="ja-JP" altLang="en-US" sz="500" b="1" kern="100" dirty="0">
                    <a:solidFill>
                      <a:sysClr val="window" lastClr="FFFFFF"/>
                    </a:solidFill>
                    <a:latin typeface="Century" panose="02040604050505020304" pitchFamily="18" charset="0"/>
                    <a:ea typeface="HG丸ｺﾞｼｯｸM-PRO" panose="020F0600000000000000" pitchFamily="50" charset="-128"/>
                    <a:cs typeface="Times New Roman" panose="02020603050405020304" pitchFamily="18" charset="0"/>
                  </a:rPr>
                  <a:t>（いずれも駅構内にあります。）</a:t>
                </a:r>
                <a:endParaRPr kumimoji="0" lang="ja-JP" altLang="en-US" sz="1000" b="1" i="0" u="none" strike="noStrike" kern="10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p:txBody>
          </p:sp>
          <p:sp>
            <p:nvSpPr>
              <p:cNvPr id="26" name="正方形/長方形 25">
                <a:extLst>
                  <a:ext uri="{FF2B5EF4-FFF2-40B4-BE49-F238E27FC236}">
                    <a16:creationId xmlns:a16="http://schemas.microsoft.com/office/drawing/2014/main" id="{9A95E785-43CC-40AE-BFAB-BB6ECEA769E2}"/>
                  </a:ext>
                </a:extLst>
              </p:cNvPr>
              <p:cNvSpPr/>
              <p:nvPr/>
            </p:nvSpPr>
            <p:spPr>
              <a:xfrm>
                <a:off x="23303" y="7345085"/>
                <a:ext cx="4053730" cy="176782"/>
              </a:xfrm>
              <a:prstGeom prst="rect">
                <a:avLst/>
              </a:prstGeom>
              <a:solidFill>
                <a:srgbClr val="052F61"/>
              </a:solidFill>
              <a:ln w="15875" cap="rnd" cmpd="sng" algn="ctr">
                <a:solidFill>
                  <a:srgbClr val="052F61">
                    <a:shade val="50000"/>
                    <a:hueMod val="94000"/>
                  </a:srgbClr>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900" b="1" i="0" u="none" strike="noStrike" kern="100" cap="none" spc="0" normalizeH="0" baseline="0" noProof="0" dirty="0">
                    <a:ln>
                      <a:noFill/>
                    </a:ln>
                    <a:solidFill>
                      <a:sysClr val="window" lastClr="FFFFFF"/>
                    </a:solidFill>
                    <a:effectLst/>
                    <a:uLnTx/>
                    <a:uFillTx/>
                    <a:latin typeface="Century" panose="02040604050505020304" pitchFamily="18" charset="0"/>
                    <a:ea typeface="HG丸ｺﾞｼｯｸM-PRO" panose="020F0600000000000000" pitchFamily="50" charset="-128"/>
                    <a:cs typeface="Times New Roman" panose="02020603050405020304" pitchFamily="18" charset="0"/>
                  </a:rPr>
                  <a:t>お客様へのご案内</a:t>
                </a:r>
                <a:r>
                  <a:rPr kumimoji="0" lang="ja-JP" altLang="en-US" sz="900" i="0" u="none" strike="noStrike" kern="100" cap="none" spc="0" normalizeH="0" baseline="0" noProof="0" dirty="0">
                    <a:ln>
                      <a:noFill/>
                    </a:ln>
                    <a:solidFill>
                      <a:sysClr val="window" lastClr="FFFFFF"/>
                    </a:solidFill>
                    <a:effectLst/>
                    <a:uLnTx/>
                    <a:uFillTx/>
                    <a:latin typeface="Century" panose="02040604050505020304" pitchFamily="18" charset="0"/>
                    <a:ea typeface="HG丸ｺﾞｼｯｸM-PRO" panose="020F0600000000000000" pitchFamily="50" charset="-128"/>
                    <a:cs typeface="Times New Roman" panose="02020603050405020304" pitchFamily="18" charset="0"/>
                  </a:rPr>
                  <a:t>（募集型企画旅行）</a:t>
                </a:r>
                <a:endParaRPr kumimoji="0" lang="ja-JP" altLang="en-US" sz="1050" i="0" u="none" strike="noStrike" kern="10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p:txBody>
          </p:sp>
        </p:grpSp>
        <p:grpSp>
          <p:nvGrpSpPr>
            <p:cNvPr id="19" name="グループ化 18">
              <a:extLst>
                <a:ext uri="{FF2B5EF4-FFF2-40B4-BE49-F238E27FC236}">
                  <a16:creationId xmlns:a16="http://schemas.microsoft.com/office/drawing/2014/main" id="{1FF4F4E4-23E4-4C2F-8010-5B930B685537}"/>
                </a:ext>
              </a:extLst>
            </p:cNvPr>
            <p:cNvGrpSpPr/>
            <p:nvPr/>
          </p:nvGrpSpPr>
          <p:grpSpPr>
            <a:xfrm>
              <a:off x="107877" y="9547131"/>
              <a:ext cx="4088118" cy="487385"/>
              <a:chOff x="37020" y="8891047"/>
              <a:chExt cx="4088118" cy="487385"/>
            </a:xfrm>
          </p:grpSpPr>
          <p:sp>
            <p:nvSpPr>
              <p:cNvPr id="20" name="正方形/長方形 19">
                <a:extLst>
                  <a:ext uri="{FF2B5EF4-FFF2-40B4-BE49-F238E27FC236}">
                    <a16:creationId xmlns:a16="http://schemas.microsoft.com/office/drawing/2014/main" id="{159814E0-60BF-4834-8E14-CC7F1A54FECB}"/>
                  </a:ext>
                </a:extLst>
              </p:cNvPr>
              <p:cNvSpPr/>
              <p:nvPr/>
            </p:nvSpPr>
            <p:spPr>
              <a:xfrm>
                <a:off x="37020" y="9016296"/>
                <a:ext cx="720641" cy="2979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800" b="1" dirty="0">
                    <a:solidFill>
                      <a:schemeClr val="bg1"/>
                    </a:solidFill>
                    <a:latin typeface="HG丸ｺﾞｼｯｸM-PRO" panose="020F0600000000000000" pitchFamily="50" charset="-128"/>
                    <a:ea typeface="HG丸ｺﾞｼｯｸM-PRO" panose="020F0600000000000000" pitchFamily="50" charset="-128"/>
                  </a:rPr>
                  <a:t>旅行企画</a:t>
                </a:r>
                <a:endParaRPr kumimoji="1" lang="en-US" altLang="ja-JP" sz="800" b="1" dirty="0">
                  <a:solidFill>
                    <a:schemeClr val="bg1"/>
                  </a:solidFill>
                  <a:latin typeface="HG丸ｺﾞｼｯｸM-PRO" panose="020F0600000000000000" pitchFamily="50" charset="-128"/>
                  <a:ea typeface="HG丸ｺﾞｼｯｸM-PRO" panose="020F0600000000000000" pitchFamily="50" charset="-128"/>
                </a:endParaRPr>
              </a:p>
              <a:p>
                <a:pPr algn="ctr"/>
                <a:r>
                  <a:rPr kumimoji="1" lang="ja-JP" altLang="en-US" sz="800" b="1" dirty="0">
                    <a:solidFill>
                      <a:schemeClr val="bg1"/>
                    </a:solidFill>
                    <a:latin typeface="HG丸ｺﾞｼｯｸM-PRO" panose="020F0600000000000000" pitchFamily="50" charset="-128"/>
                    <a:ea typeface="HG丸ｺﾞｼｯｸM-PRO" panose="020F0600000000000000" pitchFamily="50" charset="-128"/>
                  </a:rPr>
                  <a:t>実施</a:t>
                </a:r>
              </a:p>
            </p:txBody>
          </p:sp>
          <p:grpSp>
            <p:nvGrpSpPr>
              <p:cNvPr id="21" name="グループ化 20">
                <a:extLst>
                  <a:ext uri="{FF2B5EF4-FFF2-40B4-BE49-F238E27FC236}">
                    <a16:creationId xmlns:a16="http://schemas.microsoft.com/office/drawing/2014/main" id="{BAD27DEA-B6A2-4263-8B90-8D78D94A67CB}"/>
                  </a:ext>
                </a:extLst>
              </p:cNvPr>
              <p:cNvGrpSpPr/>
              <p:nvPr/>
            </p:nvGrpSpPr>
            <p:grpSpPr>
              <a:xfrm>
                <a:off x="809646" y="8891047"/>
                <a:ext cx="3315492" cy="487385"/>
                <a:chOff x="637308" y="9866773"/>
                <a:chExt cx="3305847" cy="487385"/>
              </a:xfrm>
            </p:grpSpPr>
            <p:pic>
              <p:nvPicPr>
                <p:cNvPr id="22" name="図 21">
                  <a:extLst>
                    <a:ext uri="{FF2B5EF4-FFF2-40B4-BE49-F238E27FC236}">
                      <a16:creationId xmlns:a16="http://schemas.microsoft.com/office/drawing/2014/main" id="{F83FB408-E8FA-488B-A905-692DCE830F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308" y="9952322"/>
                  <a:ext cx="2369089" cy="276198"/>
                </a:xfrm>
                <a:prstGeom prst="rect">
                  <a:avLst/>
                </a:prstGeom>
              </p:spPr>
            </p:pic>
            <p:sp>
              <p:nvSpPr>
                <p:cNvPr id="23" name="テキスト ボックス 22">
                  <a:extLst>
                    <a:ext uri="{FF2B5EF4-FFF2-40B4-BE49-F238E27FC236}">
                      <a16:creationId xmlns:a16="http://schemas.microsoft.com/office/drawing/2014/main" id="{EBFE6992-2169-45FF-9720-C2B876225BB7}"/>
                    </a:ext>
                  </a:extLst>
                </p:cNvPr>
                <p:cNvSpPr txBox="1"/>
                <p:nvPr/>
              </p:nvSpPr>
              <p:spPr>
                <a:xfrm>
                  <a:off x="705299" y="9866773"/>
                  <a:ext cx="2477067" cy="85549"/>
                </a:xfrm>
                <a:prstGeom prst="rect">
                  <a:avLst/>
                </a:prstGeom>
                <a:noFill/>
              </p:spPr>
              <p:txBody>
                <a:bodyPr wrap="square" lIns="0" tIns="0" rIns="0" bIns="0" rtlCol="0">
                  <a:spAutoFit/>
                </a:bodyPr>
                <a:lstStyle/>
                <a:p>
                  <a:r>
                    <a:rPr kumimoji="1" lang="ja-JP" altLang="en-US" sz="600" dirty="0">
                      <a:latin typeface="HG丸ｺﾞｼｯｸM-PRO" panose="020F0600000000000000" pitchFamily="50" charset="-128"/>
                      <a:ea typeface="HG丸ｺﾞｼｯｸM-PRO" panose="020F0600000000000000" pitchFamily="50" charset="-128"/>
                    </a:rPr>
                    <a:t>大阪府知事登録旅行業第</a:t>
                  </a:r>
                  <a:r>
                    <a:rPr kumimoji="1" lang="en-US" altLang="ja-JP" sz="600" dirty="0">
                      <a:latin typeface="HG丸ｺﾞｼｯｸM-PRO" panose="020F0600000000000000" pitchFamily="50" charset="-128"/>
                      <a:ea typeface="HG丸ｺﾞｼｯｸM-PRO" panose="020F0600000000000000" pitchFamily="50" charset="-128"/>
                    </a:rPr>
                    <a:t>2-2728</a:t>
                  </a:r>
                  <a:r>
                    <a:rPr kumimoji="1" lang="ja-JP" altLang="en-US" sz="600" dirty="0">
                      <a:latin typeface="HG丸ｺﾞｼｯｸM-PRO" panose="020F0600000000000000" pitchFamily="50" charset="-128"/>
                      <a:ea typeface="HG丸ｺﾞｼｯｸM-PRO" panose="020F0600000000000000" pitchFamily="50" charset="-128"/>
                    </a:rPr>
                    <a:t>号　（一社）全国旅行業協会正会員</a:t>
                  </a:r>
                </a:p>
              </p:txBody>
            </p:sp>
            <p:sp>
              <p:nvSpPr>
                <p:cNvPr id="24" name="テキスト ボックス 23">
                  <a:extLst>
                    <a:ext uri="{FF2B5EF4-FFF2-40B4-BE49-F238E27FC236}">
                      <a16:creationId xmlns:a16="http://schemas.microsoft.com/office/drawing/2014/main" id="{22785D86-BFF8-4B1B-A35C-D7D805E9B8CC}"/>
                    </a:ext>
                  </a:extLst>
                </p:cNvPr>
                <p:cNvSpPr txBox="1"/>
                <p:nvPr/>
              </p:nvSpPr>
              <p:spPr>
                <a:xfrm>
                  <a:off x="659173" y="10254131"/>
                  <a:ext cx="3283982" cy="100027"/>
                </a:xfrm>
                <a:prstGeom prst="rect">
                  <a:avLst/>
                </a:prstGeom>
                <a:noFill/>
              </p:spPr>
              <p:txBody>
                <a:bodyPr wrap="square" lIns="0" tIns="0" rIns="0" bIns="0" rtlCol="0">
                  <a:spAutoFit/>
                </a:bodyPr>
                <a:lstStyle/>
                <a:p>
                  <a:r>
                    <a:rPr kumimoji="1" lang="ja-JP" altLang="en-US" sz="600" dirty="0">
                      <a:latin typeface="HG丸ｺﾞｼｯｸM-PRO" panose="020F0600000000000000" pitchFamily="50" charset="-128"/>
                      <a:ea typeface="HG丸ｺﾞｼｯｸM-PRO" panose="020F0600000000000000" pitchFamily="50" charset="-128"/>
                    </a:rPr>
                    <a:t>三重県四日市市鵜の森</a:t>
                  </a:r>
                  <a:r>
                    <a:rPr kumimoji="1" lang="en-US" altLang="ja-JP" sz="600" dirty="0">
                      <a:latin typeface="HG丸ｺﾞｼｯｸM-PRO" panose="020F0600000000000000" pitchFamily="50" charset="-128"/>
                      <a:ea typeface="HG丸ｺﾞｼｯｸM-PRO" panose="020F0600000000000000" pitchFamily="50" charset="-128"/>
                    </a:rPr>
                    <a:t>1</a:t>
                  </a:r>
                  <a:r>
                    <a:rPr kumimoji="1" lang="ja-JP" altLang="en-US" sz="600" dirty="0">
                      <a:latin typeface="HG丸ｺﾞｼｯｸM-PRO" panose="020F0600000000000000" pitchFamily="50" charset="-128"/>
                      <a:ea typeface="HG丸ｺﾞｼｯｸM-PRO" panose="020F0600000000000000" pitchFamily="50" charset="-128"/>
                    </a:rPr>
                    <a:t>丁目</a:t>
                  </a:r>
                  <a:r>
                    <a:rPr kumimoji="1" lang="en-US" altLang="ja-JP" sz="600" dirty="0">
                      <a:latin typeface="HG丸ｺﾞｼｯｸM-PRO" panose="020F0600000000000000" pitchFamily="50" charset="-128"/>
                      <a:ea typeface="HG丸ｺﾞｼｯｸM-PRO" panose="020F0600000000000000" pitchFamily="50" charset="-128"/>
                    </a:rPr>
                    <a:t>16</a:t>
                  </a:r>
                  <a:r>
                    <a:rPr kumimoji="1" lang="ja-JP" altLang="en-US" sz="600" dirty="0">
                      <a:latin typeface="HG丸ｺﾞｼｯｸM-PRO" panose="020F0600000000000000" pitchFamily="50" charset="-128"/>
                      <a:ea typeface="HG丸ｺﾞｼｯｸM-PRO" panose="020F0600000000000000" pitchFamily="50" charset="-128"/>
                    </a:rPr>
                    <a:t>番</a:t>
                  </a:r>
                  <a:r>
                    <a:rPr kumimoji="1" lang="en-US" altLang="ja-JP" sz="600" dirty="0">
                      <a:latin typeface="HG丸ｺﾞｼｯｸM-PRO" panose="020F0600000000000000" pitchFamily="50" charset="-128"/>
                      <a:ea typeface="HG丸ｺﾞｼｯｸM-PRO" panose="020F0600000000000000" pitchFamily="50" charset="-128"/>
                    </a:rPr>
                    <a:t>11</a:t>
                  </a:r>
                  <a:r>
                    <a:rPr kumimoji="1" lang="ja-JP" altLang="en-US" sz="600" dirty="0">
                      <a:latin typeface="HG丸ｺﾞｼｯｸM-PRO" panose="020F0600000000000000" pitchFamily="50" charset="-128"/>
                      <a:ea typeface="HG丸ｺﾞｼｯｸM-PRO" panose="020F0600000000000000" pitchFamily="50" charset="-128"/>
                    </a:rPr>
                    <a:t>号　　国内旅行業務取扱管理者：若宮俊之</a:t>
                  </a:r>
                  <a:r>
                    <a:rPr kumimoji="1" lang="ja-JP" altLang="en-US" sz="650" dirty="0">
                      <a:latin typeface="HG丸ｺﾞｼｯｸM-PRO" panose="020F0600000000000000" pitchFamily="50" charset="-128"/>
                      <a:ea typeface="HG丸ｺﾞｼｯｸM-PRO" panose="020F0600000000000000" pitchFamily="50" charset="-128"/>
                    </a:rPr>
                    <a:t>　</a:t>
                  </a:r>
                </a:p>
              </p:txBody>
            </p:sp>
          </p:grpSp>
        </p:grpSp>
      </p:grpSp>
      <p:grpSp>
        <p:nvGrpSpPr>
          <p:cNvPr id="27" name="グループ化 26">
            <a:extLst>
              <a:ext uri="{FF2B5EF4-FFF2-40B4-BE49-F238E27FC236}">
                <a16:creationId xmlns:a16="http://schemas.microsoft.com/office/drawing/2014/main" id="{84A1EE87-1A73-47E7-8C0E-306A68F3E430}"/>
              </a:ext>
            </a:extLst>
          </p:cNvPr>
          <p:cNvGrpSpPr/>
          <p:nvPr/>
        </p:nvGrpSpPr>
        <p:grpSpPr>
          <a:xfrm>
            <a:off x="223364" y="8534641"/>
            <a:ext cx="7172080" cy="1399897"/>
            <a:chOff x="199346" y="7552184"/>
            <a:chExt cx="7172080" cy="1399897"/>
          </a:xfrm>
        </p:grpSpPr>
        <p:grpSp>
          <p:nvGrpSpPr>
            <p:cNvPr id="28" name="グループ化 27">
              <a:extLst>
                <a:ext uri="{FF2B5EF4-FFF2-40B4-BE49-F238E27FC236}">
                  <a16:creationId xmlns:a16="http://schemas.microsoft.com/office/drawing/2014/main" id="{DE5EC77D-02F7-4375-AC8B-91C297CC375C}"/>
                </a:ext>
              </a:extLst>
            </p:cNvPr>
            <p:cNvGrpSpPr/>
            <p:nvPr/>
          </p:nvGrpSpPr>
          <p:grpSpPr>
            <a:xfrm>
              <a:off x="4118331" y="7591447"/>
              <a:ext cx="3253095" cy="766230"/>
              <a:chOff x="4118331" y="7579196"/>
              <a:chExt cx="3253095" cy="633138"/>
            </a:xfrm>
          </p:grpSpPr>
          <p:sp>
            <p:nvSpPr>
              <p:cNvPr id="32" name="正方形/長方形 31">
                <a:extLst>
                  <a:ext uri="{FF2B5EF4-FFF2-40B4-BE49-F238E27FC236}">
                    <a16:creationId xmlns:a16="http://schemas.microsoft.com/office/drawing/2014/main" id="{E2A2025C-271E-44E4-987C-F06A2D58F6C4}"/>
                  </a:ext>
                </a:extLst>
              </p:cNvPr>
              <p:cNvSpPr/>
              <p:nvPr/>
            </p:nvSpPr>
            <p:spPr>
              <a:xfrm>
                <a:off x="4152173" y="7659167"/>
                <a:ext cx="3210252" cy="259904"/>
              </a:xfrm>
              <a:prstGeom prst="rect">
                <a:avLst/>
              </a:prstGeom>
              <a:noFill/>
              <a:ln w="15875" cap="rnd" cmpd="sng" algn="ctr">
                <a:noFill/>
                <a:prstDash val="solid"/>
              </a:ln>
              <a:effectLst/>
            </p:spPr>
            <p:txBody>
              <a:bodyPr rot="0" spcFirstLastPara="0" vert="horz" wrap="square" lIns="0" tIns="0" rIns="0" bIns="0" numCol="1" spcCol="0" rtlCol="0" fromWordArt="0" anchor="t" anchorCtr="0" forceAA="0" compatLnSpc="1">
                <a:prstTxWarp prst="textNoShape">
                  <a:avLst/>
                </a:prstTxWarp>
                <a:noAutofit/>
              </a:bodyPr>
              <a:lstStyle/>
              <a:p>
                <a:pPr marL="0" marR="0" lvl="0" indent="0" defTabSz="914400" eaLnBrk="1" fontAlgn="auto" latinLnBrk="0" hangingPunct="1">
                  <a:lnSpc>
                    <a:spcPts val="800"/>
                  </a:lnSpc>
                  <a:spcBef>
                    <a:spcPts val="0"/>
                  </a:spcBef>
                  <a:spcAft>
                    <a:spcPts val="0"/>
                  </a:spcAft>
                  <a:buClrTx/>
                  <a:buSzTx/>
                  <a:buFontTx/>
                  <a:buNone/>
                  <a:tabLst/>
                  <a:defRPr/>
                </a:pPr>
                <a:r>
                  <a:rPr kumimoji="0" lang="ja-JP" altLang="en-US" sz="550" b="0" i="0" u="none" strike="noStrike" kern="1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◆近鉄名古屋駅営業所　　</a:t>
                </a:r>
                <a:r>
                  <a:rPr kumimoji="0" lang="ja-JP" altLang="en-US" sz="550" b="0" i="0" u="none" strike="noStrike" kern="1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Segoe UI Symbol" panose="020B0502040204020203" pitchFamily="34" charset="0"/>
                  </a:rPr>
                  <a:t>☎</a:t>
                </a:r>
                <a:r>
                  <a:rPr kumimoji="0" lang="en-US" sz="550" b="0" i="0" u="none" strike="noStrike" kern="1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(052)561-4986</a:t>
                </a:r>
                <a:r>
                  <a:rPr lang="ja-JP" altLang="en-US" sz="550" kern="100" dirty="0">
                    <a:solidFill>
                      <a:sysClr val="window" lastClr="FFFFFF"/>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kumimoji="0" lang="ja-JP" altLang="en-US" sz="550" b="0" i="0" u="none" strike="noStrike" kern="1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◆近鉄四日市駅営業所　　☎</a:t>
                </a:r>
                <a:r>
                  <a:rPr kumimoji="0" lang="en-US" sz="550" b="0" i="0" u="none" strike="noStrike" kern="1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(059)351-3004</a:t>
                </a:r>
              </a:p>
              <a:p>
                <a:pPr>
                  <a:lnSpc>
                    <a:spcPts val="1000"/>
                  </a:lnSpc>
                  <a:defRPr/>
                </a:pPr>
                <a:endParaRPr lang="ja-JP" altLang="ja-JP" sz="55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3" name="正方形/長方形 32">
                <a:extLst>
                  <a:ext uri="{FF2B5EF4-FFF2-40B4-BE49-F238E27FC236}">
                    <a16:creationId xmlns:a16="http://schemas.microsoft.com/office/drawing/2014/main" id="{D82EAFBF-3077-4C29-ACDE-02FA0403613B}"/>
                  </a:ext>
                </a:extLst>
              </p:cNvPr>
              <p:cNvSpPr/>
              <p:nvPr/>
            </p:nvSpPr>
            <p:spPr>
              <a:xfrm>
                <a:off x="5773414" y="7856575"/>
                <a:ext cx="1598012" cy="355759"/>
              </a:xfrm>
              <a:prstGeom prst="rect">
                <a:avLst/>
              </a:prstGeom>
              <a:noFill/>
              <a:ln w="15875" cap="rnd" cmpd="sng" algn="ctr">
                <a:noFill/>
                <a:prstDash val="solid"/>
              </a:ln>
              <a:effectLst/>
            </p:spPr>
            <p:txBody>
              <a:bodyPr rot="0" spcFirstLastPara="0" vert="horz" wrap="square" lIns="0" tIns="0" rIns="0" bIns="0" numCol="1" spcCol="0" rtlCol="0" fromWordArt="0" anchor="t" anchorCtr="0" forceAA="0" compatLnSpc="1">
                <a:prstTxWarp prst="textNoShape">
                  <a:avLst/>
                </a:prstTxWarp>
                <a:noAutofit/>
              </a:bodyPr>
              <a:lstStyle/>
              <a:p>
                <a:pPr>
                  <a:lnSpc>
                    <a:spcPts val="800"/>
                  </a:lnSpc>
                  <a:spcAft>
                    <a:spcPts val="0"/>
                  </a:spcAft>
                </a:pPr>
                <a:r>
                  <a:rPr lang="zh-TW" altLang="en-US"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◆近鉄宇治山田駅営業所　☎</a:t>
                </a:r>
                <a:r>
                  <a:rPr lang="en-US" altLang="zh-TW"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en-US" altLang="ja-JP"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0596)28</a:t>
                </a:r>
                <a:r>
                  <a:rPr lang="en-US" altLang="zh-TW"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en-US" altLang="ja-JP"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2767</a:t>
                </a:r>
                <a:endParaRPr lang="en-US" altLang="zh-TW"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nSpc>
                    <a:spcPts val="800"/>
                  </a:lnSpc>
                  <a:spcAft>
                    <a:spcPts val="0"/>
                  </a:spcAft>
                </a:pPr>
                <a:r>
                  <a:rPr 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鳥羽</a:t>
                </a:r>
                <a:r>
                  <a:rPr 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駅営業所</a:t>
                </a:r>
                <a:r>
                  <a:rPr lang="ja-JP" alt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☎(059</a:t>
                </a:r>
                <a:r>
                  <a:rPr lang="en-US" alt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9</a:t>
                </a:r>
                <a:r>
                  <a:rPr 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)2</a:t>
                </a:r>
                <a:r>
                  <a:rPr lang="en-US" alt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5</a:t>
                </a:r>
                <a:r>
                  <a:rPr lang="en-US"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en-US" altLang="ja-JP" sz="550" kern="10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2126</a:t>
                </a:r>
                <a:endParaRPr lang="ja-JP" sz="55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4" name="テキスト ボックス 33">
                <a:extLst>
                  <a:ext uri="{FF2B5EF4-FFF2-40B4-BE49-F238E27FC236}">
                    <a16:creationId xmlns:a16="http://schemas.microsoft.com/office/drawing/2014/main" id="{2DC2CE9E-AEE5-49A6-84A4-3A174233433E}"/>
                  </a:ext>
                </a:extLst>
              </p:cNvPr>
              <p:cNvSpPr txBox="1"/>
              <p:nvPr/>
            </p:nvSpPr>
            <p:spPr>
              <a:xfrm>
                <a:off x="4119689" y="7579196"/>
                <a:ext cx="3129231" cy="76295"/>
              </a:xfrm>
              <a:prstGeom prst="rect">
                <a:avLst/>
              </a:prstGeom>
              <a:noFill/>
            </p:spPr>
            <p:txBody>
              <a:bodyPr wrap="square" lIns="0" tIns="0" rIns="0" bIns="0" rtlCol="0">
                <a:spAutoFit/>
              </a:bodyPr>
              <a:lstStyle/>
              <a:p>
                <a:pPr lvl="0"/>
                <a:r>
                  <a:rPr kumimoji="1" lang="en-US" altLang="ja-JP" sz="600"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600" dirty="0">
                    <a:solidFill>
                      <a:srgbClr val="0070C0"/>
                    </a:solidFill>
                    <a:latin typeface="HG丸ｺﾞｼｯｸM-PRO" panose="020F0600000000000000" pitchFamily="50" charset="-128"/>
                    <a:ea typeface="HG丸ｺﾞｼｯｸM-PRO" panose="020F0600000000000000" pitchFamily="50" charset="-128"/>
                  </a:rPr>
                  <a:t>主な駅営業所</a:t>
                </a:r>
                <a:r>
                  <a:rPr kumimoji="1" lang="en-US" altLang="ja-JP" sz="600" dirty="0">
                    <a:solidFill>
                      <a:srgbClr val="0070C0"/>
                    </a:solidFill>
                    <a:latin typeface="HG丸ｺﾞｼｯｸM-PRO" panose="020F0600000000000000" pitchFamily="50" charset="-128"/>
                    <a:ea typeface="HG丸ｺﾞｼｯｸM-PRO" panose="020F0600000000000000" pitchFamily="50" charset="-128"/>
                  </a:rPr>
                  <a:t>】</a:t>
                </a:r>
                <a:r>
                  <a:rPr kumimoji="0" lang="ja-JP" altLang="en-US"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営業時間／平日　</a:t>
                </a:r>
                <a:r>
                  <a:rPr kumimoji="0" lang="en-US" altLang="ja-JP"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10:00</a:t>
                </a:r>
                <a:r>
                  <a:rPr kumimoji="0" lang="ja-JP" altLang="en-US"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0" lang="en-US" altLang="ja-JP"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19:00</a:t>
                </a:r>
                <a:r>
                  <a:rPr kumimoji="0" lang="ja-JP" altLang="en-US"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／土休日　</a:t>
                </a:r>
                <a:r>
                  <a:rPr kumimoji="0" lang="en-US" altLang="ja-JP"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9:00</a:t>
                </a:r>
                <a:r>
                  <a:rPr kumimoji="0" lang="ja-JP" altLang="en-US"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0" lang="en-US" altLang="ja-JP" sz="500" kern="100" dirty="0">
                    <a:solidFill>
                      <a:srgbClr val="0070C0"/>
                    </a:solidFill>
                    <a:latin typeface="HG丸ｺﾞｼｯｸM-PRO" panose="020F0600000000000000" pitchFamily="50" charset="-128"/>
                    <a:ea typeface="HG丸ｺﾞｼｯｸM-PRO" panose="020F0600000000000000" pitchFamily="50" charset="-128"/>
                    <a:cs typeface="Times New Roman" panose="02020603050405020304" pitchFamily="18" charset="0"/>
                  </a:rPr>
                  <a:t>18:00</a:t>
                </a:r>
                <a:endParaRPr kumimoji="1" lang="ja-JP" altLang="en-US" sz="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C7355376-CA30-4284-A5AA-F33068A20CB4}"/>
                  </a:ext>
                </a:extLst>
              </p:cNvPr>
              <p:cNvSpPr txBox="1"/>
              <p:nvPr/>
            </p:nvSpPr>
            <p:spPr>
              <a:xfrm>
                <a:off x="4118331" y="7766059"/>
                <a:ext cx="2954104" cy="75898"/>
              </a:xfrm>
              <a:prstGeom prst="rect">
                <a:avLst/>
              </a:prstGeom>
              <a:noFill/>
            </p:spPr>
            <p:txBody>
              <a:bodyPr wrap="square" lIns="0" tIns="0" rIns="0" bIns="0" rtlCol="0">
                <a:spAutoFit/>
              </a:bodyPr>
              <a:lstStyle/>
              <a:p>
                <a:pPr lvl="0"/>
                <a:r>
                  <a:rPr kumimoji="1" lang="en-US" altLang="ja-JP" sz="600"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600" dirty="0">
                    <a:solidFill>
                      <a:srgbClr val="0070C0"/>
                    </a:solidFill>
                    <a:latin typeface="HG丸ｺﾞｼｯｸM-PRO" panose="020F0600000000000000" pitchFamily="50" charset="-128"/>
                    <a:ea typeface="HG丸ｺﾞｼｯｸM-PRO" panose="020F0600000000000000" pitchFamily="50" charset="-128"/>
                  </a:rPr>
                  <a:t>その他の駅営業所（駅長室）</a:t>
                </a:r>
                <a:r>
                  <a:rPr kumimoji="1" lang="en-US" altLang="ja-JP" sz="600" dirty="0">
                    <a:solidFill>
                      <a:srgbClr val="0070C0"/>
                    </a:solidFill>
                    <a:latin typeface="HG丸ｺﾞｼｯｸM-PRO" panose="020F0600000000000000" pitchFamily="50" charset="-128"/>
                    <a:ea typeface="HG丸ｺﾞｼｯｸM-PRO" panose="020F0600000000000000" pitchFamily="50" charset="-128"/>
                  </a:rPr>
                  <a:t>】</a:t>
                </a:r>
                <a:r>
                  <a:rPr lang="zh-TW" altLang="en-US" sz="500" dirty="0">
                    <a:solidFill>
                      <a:srgbClr val="0070C0"/>
                    </a:solidFill>
                    <a:latin typeface="HG丸ｺﾞｼｯｸM-PRO" panose="020F0600000000000000" pitchFamily="50" charset="-128"/>
                    <a:ea typeface="HG丸ｺﾞｼｯｸM-PRO" panose="020F0600000000000000" pitchFamily="50" charset="-128"/>
                  </a:rPr>
                  <a:t>営業時間／平日　</a:t>
                </a:r>
                <a:r>
                  <a:rPr lang="en-US" altLang="zh-TW" sz="500" dirty="0">
                    <a:solidFill>
                      <a:srgbClr val="0070C0"/>
                    </a:solidFill>
                    <a:latin typeface="HG丸ｺﾞｼｯｸM-PRO" panose="020F0600000000000000" pitchFamily="50" charset="-128"/>
                    <a:ea typeface="HG丸ｺﾞｼｯｸM-PRO" panose="020F0600000000000000" pitchFamily="50" charset="-128"/>
                  </a:rPr>
                  <a:t>10:00</a:t>
                </a:r>
                <a:r>
                  <a:rPr lang="zh-TW" altLang="en-US" sz="500" dirty="0">
                    <a:solidFill>
                      <a:srgbClr val="0070C0"/>
                    </a:solidFill>
                    <a:latin typeface="HG丸ｺﾞｼｯｸM-PRO" panose="020F0600000000000000" pitchFamily="50" charset="-128"/>
                    <a:ea typeface="HG丸ｺﾞｼｯｸM-PRO" panose="020F0600000000000000" pitchFamily="50" charset="-128"/>
                  </a:rPr>
                  <a:t>～</a:t>
                </a:r>
                <a:r>
                  <a:rPr lang="en-US" altLang="zh-TW" sz="500" dirty="0">
                    <a:solidFill>
                      <a:srgbClr val="0070C0"/>
                    </a:solidFill>
                    <a:latin typeface="HG丸ｺﾞｼｯｸM-PRO" panose="020F0600000000000000" pitchFamily="50" charset="-128"/>
                    <a:ea typeface="HG丸ｺﾞｼｯｸM-PRO" panose="020F0600000000000000" pitchFamily="50" charset="-128"/>
                  </a:rPr>
                  <a:t>19:00</a:t>
                </a:r>
                <a:r>
                  <a:rPr lang="zh-TW" altLang="en-US" sz="500" dirty="0">
                    <a:solidFill>
                      <a:srgbClr val="0070C0"/>
                    </a:solidFill>
                    <a:latin typeface="HG丸ｺﾞｼｯｸM-PRO" panose="020F0600000000000000" pitchFamily="50" charset="-128"/>
                    <a:ea typeface="HG丸ｺﾞｼｯｸM-PRO" panose="020F0600000000000000" pitchFamily="50" charset="-128"/>
                  </a:rPr>
                  <a:t>／土休日　</a:t>
                </a:r>
                <a:r>
                  <a:rPr lang="en-US" altLang="zh-TW" sz="500" dirty="0">
                    <a:solidFill>
                      <a:srgbClr val="0070C0"/>
                    </a:solidFill>
                    <a:latin typeface="HG丸ｺﾞｼｯｸM-PRO" panose="020F0600000000000000" pitchFamily="50" charset="-128"/>
                    <a:ea typeface="HG丸ｺﾞｼｯｸM-PRO" panose="020F0600000000000000" pitchFamily="50" charset="-128"/>
                  </a:rPr>
                  <a:t>9:00</a:t>
                </a:r>
                <a:r>
                  <a:rPr lang="zh-TW" altLang="en-US" sz="500" dirty="0">
                    <a:solidFill>
                      <a:srgbClr val="0070C0"/>
                    </a:solidFill>
                    <a:latin typeface="HG丸ｺﾞｼｯｸM-PRO" panose="020F0600000000000000" pitchFamily="50" charset="-128"/>
                    <a:ea typeface="HG丸ｺﾞｼｯｸM-PRO" panose="020F0600000000000000" pitchFamily="50" charset="-128"/>
                  </a:rPr>
                  <a:t>～</a:t>
                </a:r>
                <a:r>
                  <a:rPr lang="en-US" altLang="zh-TW" sz="500" dirty="0">
                    <a:solidFill>
                      <a:srgbClr val="0070C0"/>
                    </a:solidFill>
                    <a:latin typeface="HG丸ｺﾞｼｯｸM-PRO" panose="020F0600000000000000" pitchFamily="50" charset="-128"/>
                    <a:ea typeface="HG丸ｺﾞｼｯｸM-PRO" panose="020F0600000000000000" pitchFamily="50" charset="-128"/>
                  </a:rPr>
                  <a:t>18:00</a:t>
                </a:r>
                <a:endParaRPr kumimoji="1" lang="ja-JP" altLang="en-US" sz="600" dirty="0">
                  <a:solidFill>
                    <a:srgbClr val="0070C0"/>
                  </a:solidFill>
                  <a:latin typeface="HG丸ｺﾞｼｯｸM-PRO" panose="020F0600000000000000" pitchFamily="50" charset="-128"/>
                  <a:ea typeface="HG丸ｺﾞｼｯｸM-PRO" panose="020F0600000000000000" pitchFamily="50" charset="-128"/>
                </a:endParaRPr>
              </a:p>
            </p:txBody>
          </p:sp>
        </p:grpSp>
        <p:grpSp>
          <p:nvGrpSpPr>
            <p:cNvPr id="29" name="グループ化 28">
              <a:extLst>
                <a:ext uri="{FF2B5EF4-FFF2-40B4-BE49-F238E27FC236}">
                  <a16:creationId xmlns:a16="http://schemas.microsoft.com/office/drawing/2014/main" id="{EACCF5B0-83B7-40C1-AD35-FDD7CBE00B48}"/>
                </a:ext>
              </a:extLst>
            </p:cNvPr>
            <p:cNvGrpSpPr/>
            <p:nvPr/>
          </p:nvGrpSpPr>
          <p:grpSpPr>
            <a:xfrm>
              <a:off x="199346" y="7552184"/>
              <a:ext cx="3858758" cy="1399897"/>
              <a:chOff x="199346" y="7552184"/>
              <a:chExt cx="3858758" cy="1399897"/>
            </a:xfrm>
          </p:grpSpPr>
          <p:sp>
            <p:nvSpPr>
              <p:cNvPr id="30" name="テキスト ボックス 29">
                <a:extLst>
                  <a:ext uri="{FF2B5EF4-FFF2-40B4-BE49-F238E27FC236}">
                    <a16:creationId xmlns:a16="http://schemas.microsoft.com/office/drawing/2014/main" id="{807C4A70-C613-4ADE-9782-368B5AB608C8}"/>
                  </a:ext>
                </a:extLst>
              </p:cNvPr>
              <p:cNvSpPr txBox="1"/>
              <p:nvPr/>
            </p:nvSpPr>
            <p:spPr>
              <a:xfrm>
                <a:off x="199346" y="7720975"/>
                <a:ext cx="3858758" cy="1231106"/>
              </a:xfrm>
              <a:prstGeom prst="rect">
                <a:avLst/>
              </a:prstGeom>
              <a:noFill/>
            </p:spPr>
            <p:txBody>
              <a:bodyPr wrap="square" lIns="0" tIns="0" rIns="0" bIns="0" rtlCol="0">
                <a:spAutoFit/>
              </a:bodyPr>
              <a:lstStyle/>
              <a:p>
                <a:r>
                  <a:rPr kumimoji="1" lang="ja-JP" altLang="en-US" sz="500" dirty="0">
                    <a:latin typeface="HG丸ｺﾞｼｯｸM-PRO" panose="020F0600000000000000" pitchFamily="50" charset="-128"/>
                    <a:ea typeface="HG丸ｺﾞｼｯｸM-PRO" panose="020F0600000000000000" pitchFamily="50" charset="-128"/>
                  </a:rPr>
                  <a:t>１．旅行の申し込み　　　　　当社所定の申込書に所定の事項を記入し、お申込金又は旅行代金全額を添えてお申込みいただきます。</a:t>
                </a:r>
                <a:endParaRPr kumimoji="1"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２．取消料　　　　　　　　　お客様は下記の取消料を支払って旅行契約を解除することができます。尚、当社の責とならない事由に</a:t>
                </a:r>
                <a:endParaRPr lang="en-US" altLang="ja-JP" sz="500" dirty="0">
                  <a:latin typeface="HG丸ｺﾞｼｯｸM-PRO" panose="020F0600000000000000" pitchFamily="50" charset="-128"/>
                  <a:ea typeface="HG丸ｺﾞｼｯｸM-PRO" panose="020F0600000000000000" pitchFamily="50" charset="-128"/>
                </a:endParaRPr>
              </a:p>
              <a:p>
                <a:r>
                  <a:rPr kumimoji="1" lang="ja-JP" altLang="en-US" sz="500" dirty="0">
                    <a:latin typeface="HG丸ｺﾞｼｯｸM-PRO" panose="020F0600000000000000" pitchFamily="50" charset="-128"/>
                    <a:ea typeface="HG丸ｺﾞｼｯｸM-PRO" panose="020F0600000000000000" pitchFamily="50" charset="-128"/>
                  </a:rPr>
                  <a:t>　　　　　　　　　　　　　　よる取消しの場合も下記の取消料をいただきます。</a:t>
                </a:r>
                <a:endParaRPr kumimoji="1" lang="en-US" altLang="ja-JP" sz="500" dirty="0">
                  <a:latin typeface="HG丸ｺﾞｼｯｸM-PRO" panose="020F0600000000000000" pitchFamily="50" charset="-128"/>
                  <a:ea typeface="HG丸ｺﾞｼｯｸM-PRO" panose="020F0600000000000000" pitchFamily="50" charset="-128"/>
                </a:endParaRPr>
              </a:p>
              <a:p>
                <a:endParaRPr lang="en-US" altLang="ja-JP" sz="500" dirty="0">
                  <a:latin typeface="HG丸ｺﾞｼｯｸM-PRO" panose="020F0600000000000000" pitchFamily="50" charset="-128"/>
                  <a:ea typeface="HG丸ｺﾞｼｯｸM-PRO" panose="020F0600000000000000" pitchFamily="50" charset="-128"/>
                </a:endParaRPr>
              </a:p>
              <a:p>
                <a:endParaRPr kumimoji="1"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a:t>
                </a:r>
                <a:endParaRPr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a:t>
                </a:r>
                <a:endParaRPr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a:t>
                </a:r>
                <a:endParaRPr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お客様の都合で出発日の変更・人員減の場合も取消料をいただきます。</a:t>
                </a:r>
                <a:endParaRPr lang="en-US" altLang="ja-JP" sz="500" dirty="0">
                  <a:latin typeface="HG丸ｺﾞｼｯｸM-PRO" panose="020F0600000000000000" pitchFamily="50" charset="-128"/>
                  <a:ea typeface="HG丸ｺﾞｼｯｸM-PRO" panose="020F0600000000000000" pitchFamily="50" charset="-128"/>
                </a:endParaRPr>
              </a:p>
              <a:p>
                <a:r>
                  <a:rPr kumimoji="1" lang="ja-JP" altLang="en-US" sz="500" dirty="0">
                    <a:latin typeface="HG丸ｺﾞｼｯｸM-PRO" panose="020F0600000000000000" pitchFamily="50" charset="-128"/>
                    <a:ea typeface="HG丸ｺﾞｼｯｸM-PRO" panose="020F0600000000000000" pitchFamily="50" charset="-128"/>
                  </a:rPr>
                  <a:t>３．旅行内容の変更、　　　　当社は、天災地変・暴動、宿泊機関等の旅行サービスの提供の中止、官公署の命令などの事由でパンフ　　　　</a:t>
                </a:r>
                <a:endParaRPr kumimoji="1"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旅行の中止　　　　　　　</a:t>
                </a:r>
                <a:r>
                  <a:rPr kumimoji="1" lang="ja-JP" altLang="en-US" sz="500" dirty="0">
                    <a:latin typeface="HG丸ｺﾞｼｯｸM-PRO" panose="020F0600000000000000" pitchFamily="50" charset="-128"/>
                    <a:ea typeface="HG丸ｺﾞｼｯｸM-PRO" panose="020F0600000000000000" pitchFamily="50" charset="-128"/>
                  </a:rPr>
                  <a:t>レットの旅行日程どおりの実施が不可能なときは、当該旅行の実施を中止することがあります。</a:t>
                </a:r>
                <a:endParaRPr kumimoji="1"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４．添乗員等　　　　　　　　添乗員は 近鉄名古屋駅から（まで）ⒸⒹコースは貸切列車内のみ同行いたします。　</a:t>
                </a:r>
                <a:endParaRPr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５．特別補償　　　　　　　　当社は、当社の責任が生じるか否かを問わず、募集型企画旅行契約の特別補償規定で定めるところに</a:t>
                </a:r>
                <a:r>
                  <a:rPr lang="ja-JP" altLang="en-US" sz="500" dirty="0" err="1">
                    <a:latin typeface="HG丸ｺﾞｼｯｸM-PRO" panose="020F0600000000000000" pitchFamily="50" charset="-128"/>
                    <a:ea typeface="HG丸ｺﾞｼｯｸM-PRO" panose="020F0600000000000000" pitchFamily="50" charset="-128"/>
                  </a:rPr>
                  <a:t>よ</a:t>
                </a:r>
                <a:endParaRPr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り、</a:t>
                </a:r>
                <a:r>
                  <a:rPr kumimoji="1" lang="ja-JP" altLang="en-US" sz="500" dirty="0">
                    <a:latin typeface="HG丸ｺﾞｼｯｸM-PRO" panose="020F0600000000000000" pitchFamily="50" charset="-128"/>
                    <a:ea typeface="HG丸ｺﾞｼｯｸM-PRO" panose="020F0600000000000000" pitchFamily="50" charset="-128"/>
                  </a:rPr>
                  <a:t>お客様がその生命・身体又は手荷物等の上に被った一定の損害について、あらかじめ定める額の補　</a:t>
                </a:r>
                <a:endParaRPr kumimoji="1" lang="en-US" altLang="ja-JP" sz="500" dirty="0">
                  <a:latin typeface="HG丸ｺﾞｼｯｸM-PRO" panose="020F0600000000000000" pitchFamily="50" charset="-128"/>
                  <a:ea typeface="HG丸ｺﾞｼｯｸM-PRO" panose="020F0600000000000000" pitchFamily="50" charset="-128"/>
                </a:endParaRPr>
              </a:p>
              <a:p>
                <a:r>
                  <a:rPr lang="ja-JP" altLang="en-US" sz="500" dirty="0">
                    <a:latin typeface="HG丸ｺﾞｼｯｸM-PRO" panose="020F0600000000000000" pitchFamily="50" charset="-128"/>
                    <a:ea typeface="HG丸ｺﾞｼｯｸM-PRO" panose="020F0600000000000000" pitchFamily="50" charset="-128"/>
                  </a:rPr>
                  <a:t>　　　　　　　　　　　　　　</a:t>
                </a:r>
                <a:r>
                  <a:rPr kumimoji="1" lang="ja-JP" altLang="en-US" sz="500" dirty="0">
                    <a:latin typeface="HG丸ｺﾞｼｯｸM-PRO" panose="020F0600000000000000" pitchFamily="50" charset="-128"/>
                    <a:ea typeface="HG丸ｺﾞｼｯｸM-PRO" panose="020F0600000000000000" pitchFamily="50" charset="-128"/>
                  </a:rPr>
                  <a:t>償金</a:t>
                </a:r>
                <a:r>
                  <a:rPr lang="ja-JP" altLang="en-US" sz="500" dirty="0">
                    <a:latin typeface="HG丸ｺﾞｼｯｸM-PRO" panose="020F0600000000000000" pitchFamily="50" charset="-128"/>
                    <a:ea typeface="HG丸ｺﾞｼｯｸM-PRO" panose="020F0600000000000000" pitchFamily="50" charset="-128"/>
                  </a:rPr>
                  <a:t>及び見舞金をお支払いします。</a:t>
                </a:r>
                <a:endParaRPr lang="en-US" altLang="ja-JP" sz="500" dirty="0">
                  <a:latin typeface="HG丸ｺﾞｼｯｸM-PRO" panose="020F0600000000000000" pitchFamily="50" charset="-128"/>
                  <a:ea typeface="HG丸ｺﾞｼｯｸM-PRO" panose="020F0600000000000000" pitchFamily="50" charset="-128"/>
                </a:endParaRPr>
              </a:p>
              <a:p>
                <a:r>
                  <a:rPr kumimoji="1" lang="ja-JP" altLang="en-US" sz="500" dirty="0">
                    <a:latin typeface="HG丸ｺﾞｼｯｸM-PRO" panose="020F0600000000000000" pitchFamily="50" charset="-128"/>
                    <a:ea typeface="HG丸ｺﾞｼｯｸM-PRO" panose="020F0600000000000000" pitchFamily="50" charset="-128"/>
                  </a:rPr>
                  <a:t>６．その他・基準期日　　　　この旅行条件は、</a:t>
                </a:r>
                <a:r>
                  <a:rPr kumimoji="1" lang="en-US" altLang="ja-JP" sz="500" dirty="0">
                    <a:latin typeface="HG丸ｺﾞｼｯｸM-PRO" panose="020F0600000000000000" pitchFamily="50" charset="-128"/>
                    <a:ea typeface="HG丸ｺﾞｼｯｸM-PRO" panose="020F0600000000000000" pitchFamily="50" charset="-128"/>
                  </a:rPr>
                  <a:t>2026</a:t>
                </a:r>
                <a:r>
                  <a:rPr kumimoji="1" lang="ja-JP" altLang="en-US" sz="500" dirty="0">
                    <a:latin typeface="HG丸ｺﾞｼｯｸM-PRO" panose="020F0600000000000000" pitchFamily="50" charset="-128"/>
                    <a:ea typeface="HG丸ｺﾞｼｯｸM-PRO" panose="020F0600000000000000" pitchFamily="50" charset="-128"/>
                  </a:rPr>
                  <a:t>年７月１日現在を基準としております。</a:t>
                </a:r>
                <a:endParaRPr kumimoji="1" lang="en-US" altLang="ja-JP" sz="500" dirty="0">
                  <a:latin typeface="HG丸ｺﾞｼｯｸM-PRO" panose="020F0600000000000000" pitchFamily="50" charset="-128"/>
                  <a:ea typeface="HG丸ｺﾞｼｯｸM-PRO" panose="020F0600000000000000" pitchFamily="50" charset="-128"/>
                </a:endParaRPr>
              </a:p>
            </p:txBody>
          </p:sp>
          <p:sp>
            <p:nvSpPr>
              <p:cNvPr id="31" name="テキスト ボックス 30">
                <a:extLst>
                  <a:ext uri="{FF2B5EF4-FFF2-40B4-BE49-F238E27FC236}">
                    <a16:creationId xmlns:a16="http://schemas.microsoft.com/office/drawing/2014/main" id="{33A3E892-60C1-4772-98FE-BA8EFBC2F45E}"/>
                  </a:ext>
                </a:extLst>
              </p:cNvPr>
              <p:cNvSpPr txBox="1"/>
              <p:nvPr/>
            </p:nvSpPr>
            <p:spPr>
              <a:xfrm>
                <a:off x="199346" y="7552184"/>
                <a:ext cx="3858758" cy="184666"/>
              </a:xfrm>
              <a:prstGeom prst="rect">
                <a:avLst/>
              </a:prstGeom>
              <a:noFill/>
            </p:spPr>
            <p:txBody>
              <a:bodyPr wrap="square" rtlCol="0">
                <a:spAutoFit/>
              </a:bodyPr>
              <a:lstStyle/>
              <a:p>
                <a:r>
                  <a:rPr kumimoji="1" lang="ja-JP" altLang="en-US" sz="600" b="1" dirty="0">
                    <a:latin typeface="HG丸ｺﾞｼｯｸM-PRO" panose="020F0600000000000000" pitchFamily="50" charset="-128"/>
                    <a:ea typeface="HG丸ｺﾞｼｯｸM-PRO" panose="020F0600000000000000" pitchFamily="50" charset="-128"/>
                  </a:rPr>
                  <a:t>（詳しい旅行条件を説明した書面をお渡ししておりますので、事前にご確認の上、お申し込みください。）</a:t>
                </a:r>
              </a:p>
            </p:txBody>
          </p:sp>
        </p:grpSp>
      </p:grpSp>
      <p:sp>
        <p:nvSpPr>
          <p:cNvPr id="36" name="正方形/長方形 35">
            <a:extLst>
              <a:ext uri="{FF2B5EF4-FFF2-40B4-BE49-F238E27FC236}">
                <a16:creationId xmlns:a16="http://schemas.microsoft.com/office/drawing/2014/main" id="{904EA440-9656-4E6B-9C7A-4F5B2FF7E3AA}"/>
              </a:ext>
            </a:extLst>
          </p:cNvPr>
          <p:cNvSpPr/>
          <p:nvPr/>
        </p:nvSpPr>
        <p:spPr>
          <a:xfrm>
            <a:off x="4152666" y="8904195"/>
            <a:ext cx="1598012" cy="430542"/>
          </a:xfrm>
          <a:prstGeom prst="rect">
            <a:avLst/>
          </a:prstGeom>
          <a:noFill/>
          <a:ln w="15875" cap="rnd" cmpd="sng" algn="ctr">
            <a:noFill/>
            <a:prstDash val="solid"/>
          </a:ln>
          <a:effectLst/>
        </p:spPr>
        <p:txBody>
          <a:bodyPr rot="0" spcFirstLastPara="0" vert="horz" wrap="square" lIns="0" tIns="0" rIns="0" bIns="0" numCol="1" spcCol="0" rtlCol="0" fromWordArt="0" anchor="t" anchorCtr="0" forceAA="0" compatLnSpc="1">
            <a:prstTxWarp prst="textNoShape">
              <a:avLst/>
            </a:prstTxWarp>
            <a:noAutofit/>
          </a:bodyPr>
          <a:lstStyle/>
          <a:p>
            <a:pPr>
              <a:lnSpc>
                <a:spcPts val="800"/>
              </a:lnSpc>
            </a:pPr>
            <a:r>
              <a:rPr lang="ja-JP" altLang="ja-JP"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◆白子駅営業所　　　</a:t>
            </a:r>
            <a:r>
              <a:rPr lang="ja-JP" altLang="en-US"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en-US" altLang="ja-JP"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☎(059)386-0024</a:t>
            </a:r>
          </a:p>
          <a:p>
            <a:pPr>
              <a:lnSpc>
                <a:spcPts val="800"/>
              </a:lnSpc>
            </a:pPr>
            <a:r>
              <a:rPr lang="zh-TW" altLang="en-US"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◆近鉄津駅営業所　　　　☎</a:t>
            </a:r>
            <a:r>
              <a:rPr lang="en-US" altLang="zh-TW"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(059)228-2462</a:t>
            </a:r>
          </a:p>
          <a:p>
            <a:pPr>
              <a:lnSpc>
                <a:spcPts val="800"/>
              </a:lnSpc>
            </a:pPr>
            <a:r>
              <a:rPr kumimoji="0" lang="ja-JP" altLang="en-US"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◆伊勢中川駅営業所　　　</a:t>
            </a:r>
            <a:r>
              <a:rPr kumimoji="0" lang="en-US" altLang="ja-JP" sz="55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☎(0598)42-1101</a:t>
            </a:r>
            <a:endParaRPr kumimoji="0" lang="ja-JP" altLang="en-US" sz="550" kern="100" dirty="0">
              <a:solidFill>
                <a:sysClr val="window" lastClr="FFFFFF"/>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nvGrpSpPr>
          <p:cNvPr id="37" name="グループ化 36">
            <a:extLst>
              <a:ext uri="{FF2B5EF4-FFF2-40B4-BE49-F238E27FC236}">
                <a16:creationId xmlns:a16="http://schemas.microsoft.com/office/drawing/2014/main" id="{5A94183E-6BA3-43DF-A9FA-8020B1C8DFC4}"/>
              </a:ext>
            </a:extLst>
          </p:cNvPr>
          <p:cNvGrpSpPr/>
          <p:nvPr/>
        </p:nvGrpSpPr>
        <p:grpSpPr>
          <a:xfrm>
            <a:off x="3838638" y="9993906"/>
            <a:ext cx="3518337" cy="523114"/>
            <a:chOff x="514271" y="9282339"/>
            <a:chExt cx="3577093" cy="550597"/>
          </a:xfrm>
        </p:grpSpPr>
        <p:sp>
          <p:nvSpPr>
            <p:cNvPr id="38" name="テキスト ボックス 37">
              <a:extLst>
                <a:ext uri="{FF2B5EF4-FFF2-40B4-BE49-F238E27FC236}">
                  <a16:creationId xmlns:a16="http://schemas.microsoft.com/office/drawing/2014/main" id="{805D4B74-B43B-4CE1-AA91-19F486ECB792}"/>
                </a:ext>
              </a:extLst>
            </p:cNvPr>
            <p:cNvSpPr txBox="1"/>
            <p:nvPr/>
          </p:nvSpPr>
          <p:spPr>
            <a:xfrm>
              <a:off x="522992" y="9282339"/>
              <a:ext cx="2949102" cy="113296"/>
            </a:xfrm>
            <a:prstGeom prst="rect">
              <a:avLst/>
            </a:prstGeom>
            <a:noFill/>
            <a:ln>
              <a:solidFill>
                <a:schemeClr val="tx1"/>
              </a:solidFill>
            </a:ln>
          </p:spPr>
          <p:txBody>
            <a:bodyPr wrap="square" lIns="0" tIns="0" rIns="0" bIns="36000" rtlCol="0">
              <a:spAutoFit/>
            </a:bodyPr>
            <a:lstStyle/>
            <a:p>
              <a:pPr algn="ctr"/>
              <a:r>
                <a:rPr lang="ja-JP" altLang="en-US" sz="500" b="1" dirty="0">
                  <a:latin typeface="HG丸ｺﾞｼｯｸM-PRO" panose="020F0600000000000000" pitchFamily="50" charset="-128"/>
                  <a:ea typeface="HG丸ｺﾞｼｯｸM-PRO" panose="020F0600000000000000" pitchFamily="50" charset="-128"/>
                </a:rPr>
                <a:t>旅行代金のお支払いは振込みでも</a:t>
              </a:r>
              <a:r>
                <a:rPr lang="en-US" altLang="ja-JP" sz="500" b="1" dirty="0">
                  <a:latin typeface="HG丸ｺﾞｼｯｸM-PRO" panose="020F0600000000000000" pitchFamily="50" charset="-128"/>
                  <a:ea typeface="HG丸ｺﾞｼｯｸM-PRO" panose="020F0600000000000000" pitchFamily="50" charset="-128"/>
                </a:rPr>
                <a:t>OK</a:t>
              </a:r>
              <a:r>
                <a:rPr lang="ja-JP" altLang="en-US" sz="500" b="1" dirty="0">
                  <a:latin typeface="HG丸ｺﾞｼｯｸM-PRO" panose="020F0600000000000000" pitchFamily="50" charset="-128"/>
                  <a:ea typeface="HG丸ｺﾞｼｯｸM-PRO" panose="020F0600000000000000" pitchFamily="50" charset="-128"/>
                </a:rPr>
                <a:t>！</a:t>
              </a:r>
              <a:r>
                <a:rPr lang="en-US" altLang="ja-JP" sz="400" dirty="0">
                  <a:latin typeface="HG丸ｺﾞｼｯｸM-PRO" panose="020F0600000000000000" pitchFamily="50" charset="-128"/>
                  <a:ea typeface="HG丸ｺﾞｼｯｸM-PRO" panose="020F0600000000000000" pitchFamily="50" charset="-128"/>
                </a:rPr>
                <a:t>※</a:t>
              </a:r>
              <a:r>
                <a:rPr lang="ja-JP" altLang="en-US" sz="400" dirty="0">
                  <a:latin typeface="HG丸ｺﾞｼｯｸM-PRO" panose="020F0600000000000000" pitchFamily="50" charset="-128"/>
                  <a:ea typeface="HG丸ｺﾞｼｯｸM-PRO" panose="020F0600000000000000" pitchFamily="50" charset="-128"/>
                </a:rPr>
                <a:t>インターネットでお申し込みの場合は振込でのお支払いは出来ません。</a:t>
              </a:r>
            </a:p>
          </p:txBody>
        </p:sp>
        <p:grpSp>
          <p:nvGrpSpPr>
            <p:cNvPr id="39" name="グループ化 38">
              <a:extLst>
                <a:ext uri="{FF2B5EF4-FFF2-40B4-BE49-F238E27FC236}">
                  <a16:creationId xmlns:a16="http://schemas.microsoft.com/office/drawing/2014/main" id="{61E9717F-A15A-4C11-A723-FC809D4BC0D9}"/>
                </a:ext>
              </a:extLst>
            </p:cNvPr>
            <p:cNvGrpSpPr/>
            <p:nvPr/>
          </p:nvGrpSpPr>
          <p:grpSpPr>
            <a:xfrm>
              <a:off x="514271" y="9401211"/>
              <a:ext cx="3577093" cy="431725"/>
              <a:chOff x="3523441" y="9999710"/>
              <a:chExt cx="3577093" cy="431725"/>
            </a:xfrm>
          </p:grpSpPr>
          <p:grpSp>
            <p:nvGrpSpPr>
              <p:cNvPr id="40" name="グループ化 39">
                <a:extLst>
                  <a:ext uri="{FF2B5EF4-FFF2-40B4-BE49-F238E27FC236}">
                    <a16:creationId xmlns:a16="http://schemas.microsoft.com/office/drawing/2014/main" id="{DA01F5A4-2FE8-415C-8856-57CF34E2912F}"/>
                  </a:ext>
                </a:extLst>
              </p:cNvPr>
              <p:cNvGrpSpPr/>
              <p:nvPr/>
            </p:nvGrpSpPr>
            <p:grpSpPr>
              <a:xfrm>
                <a:off x="3523441" y="9999710"/>
                <a:ext cx="3335986" cy="325568"/>
                <a:chOff x="2608851" y="9362106"/>
                <a:chExt cx="3351727" cy="325568"/>
              </a:xfrm>
            </p:grpSpPr>
            <p:grpSp>
              <p:nvGrpSpPr>
                <p:cNvPr id="42" name="グループ化 41">
                  <a:extLst>
                    <a:ext uri="{FF2B5EF4-FFF2-40B4-BE49-F238E27FC236}">
                      <a16:creationId xmlns:a16="http://schemas.microsoft.com/office/drawing/2014/main" id="{1F300983-8AAC-4A7D-AA65-F07EEF16E1E8}"/>
                    </a:ext>
                  </a:extLst>
                </p:cNvPr>
                <p:cNvGrpSpPr/>
                <p:nvPr/>
              </p:nvGrpSpPr>
              <p:grpSpPr>
                <a:xfrm>
                  <a:off x="2608851" y="9379254"/>
                  <a:ext cx="447675" cy="276368"/>
                  <a:chOff x="2608851" y="9379254"/>
                  <a:chExt cx="447675" cy="276368"/>
                </a:xfrm>
              </p:grpSpPr>
              <p:sp>
                <p:nvSpPr>
                  <p:cNvPr id="52" name="円形吹き出し 105">
                    <a:extLst>
                      <a:ext uri="{FF2B5EF4-FFF2-40B4-BE49-F238E27FC236}">
                        <a16:creationId xmlns:a16="http://schemas.microsoft.com/office/drawing/2014/main" id="{C8F846C6-6DA2-4861-9FE4-1FE15CBB7837}"/>
                      </a:ext>
                    </a:extLst>
                  </p:cNvPr>
                  <p:cNvSpPr/>
                  <p:nvPr/>
                </p:nvSpPr>
                <p:spPr>
                  <a:xfrm rot="20915537">
                    <a:off x="2608851" y="9379254"/>
                    <a:ext cx="447675" cy="276368"/>
                  </a:xfrm>
                  <a:prstGeom prst="wedgeEllipseCallout">
                    <a:avLst>
                      <a:gd name="adj1" fmla="val 42325"/>
                      <a:gd name="adj2" fmla="val 64684"/>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B2971955-08CB-4E1D-9A6F-B1D9239A77B9}"/>
                      </a:ext>
                    </a:extLst>
                  </p:cNvPr>
                  <p:cNvSpPr txBox="1"/>
                  <p:nvPr/>
                </p:nvSpPr>
                <p:spPr>
                  <a:xfrm rot="20547667">
                    <a:off x="2668182" y="9417135"/>
                    <a:ext cx="341169" cy="184666"/>
                  </a:xfrm>
                  <a:prstGeom prst="rect">
                    <a:avLst/>
                  </a:prstGeom>
                  <a:noFill/>
                </p:spPr>
                <p:txBody>
                  <a:bodyPr wrap="square" lIns="0" tIns="0" rIns="0" bIns="0" rtlCol="0">
                    <a:spAutoFit/>
                  </a:bodyPr>
                  <a:lstStyle/>
                  <a:p>
                    <a:r>
                      <a:rPr kumimoji="1" lang="ja-JP" altLang="en-US" sz="600" b="1" dirty="0">
                        <a:solidFill>
                          <a:schemeClr val="bg1"/>
                        </a:solidFill>
                        <a:latin typeface="HG丸ｺﾞｼｯｸM-PRO" panose="020F0600000000000000" pitchFamily="50" charset="-128"/>
                        <a:ea typeface="HG丸ｺﾞｼｯｸM-PRO" panose="020F0600000000000000" pitchFamily="50" charset="-128"/>
                      </a:rPr>
                      <a:t>出発まで</a:t>
                    </a:r>
                    <a:endParaRPr kumimoji="1" lang="en-US" altLang="ja-JP" sz="600" b="1" dirty="0">
                      <a:solidFill>
                        <a:schemeClr val="bg1"/>
                      </a:solidFill>
                      <a:latin typeface="HG丸ｺﾞｼｯｸM-PRO" panose="020F0600000000000000" pitchFamily="50" charset="-128"/>
                      <a:ea typeface="HG丸ｺﾞｼｯｸM-PRO" panose="020F0600000000000000" pitchFamily="50" charset="-128"/>
                    </a:endParaRPr>
                  </a:p>
                  <a:p>
                    <a:r>
                      <a:rPr kumimoji="1" lang="ja-JP" altLang="en-US" sz="600" b="1" dirty="0">
                        <a:solidFill>
                          <a:schemeClr val="bg1"/>
                        </a:solidFill>
                        <a:latin typeface="HG丸ｺﾞｼｯｸM-PRO" panose="020F0600000000000000" pitchFamily="50" charset="-128"/>
                        <a:ea typeface="HG丸ｺﾞｼｯｸM-PRO" panose="020F0600000000000000" pitchFamily="50" charset="-128"/>
                      </a:rPr>
                      <a:t>の流れ</a:t>
                    </a:r>
                  </a:p>
                </p:txBody>
              </p:sp>
            </p:grpSp>
            <p:sp>
              <p:nvSpPr>
                <p:cNvPr id="43" name="角丸四角形 92">
                  <a:extLst>
                    <a:ext uri="{FF2B5EF4-FFF2-40B4-BE49-F238E27FC236}">
                      <a16:creationId xmlns:a16="http://schemas.microsoft.com/office/drawing/2014/main" id="{1F158F00-7130-44DD-B7EA-B78289813E81}"/>
                    </a:ext>
                  </a:extLst>
                </p:cNvPr>
                <p:cNvSpPr/>
                <p:nvPr/>
              </p:nvSpPr>
              <p:spPr>
                <a:xfrm>
                  <a:off x="3104688" y="9374483"/>
                  <a:ext cx="508524" cy="298757"/>
                </a:xfrm>
                <a:prstGeom prst="roundRect">
                  <a:avLst>
                    <a:gd name="adj" fmla="val 26606"/>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sz="700" b="1" dirty="0">
                      <a:solidFill>
                        <a:schemeClr val="tx1"/>
                      </a:solidFill>
                      <a:latin typeface="HG丸ｺﾞｼｯｸM-PRO" panose="020F0600000000000000" pitchFamily="50" charset="-128"/>
                      <a:ea typeface="HG丸ｺﾞｼｯｸM-PRO" panose="020F0600000000000000" pitchFamily="50" charset="-128"/>
                    </a:rPr>
                    <a:t>電話で</a:t>
                  </a:r>
                  <a:endParaRPr kumimoji="1" lang="en-US" altLang="ja-JP" sz="700" b="1" dirty="0">
                    <a:solidFill>
                      <a:schemeClr val="tx1"/>
                    </a:solidFill>
                    <a:latin typeface="HG丸ｺﾞｼｯｸM-PRO" panose="020F0600000000000000" pitchFamily="50" charset="-128"/>
                    <a:ea typeface="HG丸ｺﾞｼｯｸM-PRO" panose="020F0600000000000000" pitchFamily="50" charset="-128"/>
                  </a:endParaRPr>
                </a:p>
                <a:p>
                  <a:pPr algn="ctr"/>
                  <a:r>
                    <a:rPr lang="ja-JP" altLang="en-US" sz="700" b="1" dirty="0">
                      <a:solidFill>
                        <a:schemeClr val="tx1"/>
                      </a:solidFill>
                      <a:latin typeface="HG丸ｺﾞｼｯｸM-PRO" panose="020F0600000000000000" pitchFamily="50" charset="-128"/>
                      <a:ea typeface="HG丸ｺﾞｼｯｸM-PRO" panose="020F0600000000000000" pitchFamily="50" charset="-128"/>
                    </a:rPr>
                    <a:t>お申込み</a:t>
                  </a:r>
                  <a:endParaRPr kumimoji="1" lang="ja-JP" altLang="en-US" sz="7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44" name="グループ化 43">
                  <a:extLst>
                    <a:ext uri="{FF2B5EF4-FFF2-40B4-BE49-F238E27FC236}">
                      <a16:creationId xmlns:a16="http://schemas.microsoft.com/office/drawing/2014/main" id="{ECFAE711-7A5F-481C-BF18-B29C4BC07389}"/>
                    </a:ext>
                  </a:extLst>
                </p:cNvPr>
                <p:cNvGrpSpPr/>
                <p:nvPr/>
              </p:nvGrpSpPr>
              <p:grpSpPr>
                <a:xfrm>
                  <a:off x="3644423" y="9371292"/>
                  <a:ext cx="588942" cy="305259"/>
                  <a:chOff x="3644423" y="9371292"/>
                  <a:chExt cx="588942" cy="305259"/>
                </a:xfrm>
              </p:grpSpPr>
              <p:sp>
                <p:nvSpPr>
                  <p:cNvPr id="50" name="右矢印 103">
                    <a:extLst>
                      <a:ext uri="{FF2B5EF4-FFF2-40B4-BE49-F238E27FC236}">
                        <a16:creationId xmlns:a16="http://schemas.microsoft.com/office/drawing/2014/main" id="{22F1EC1F-7219-44FB-84A4-ECDE2C0653F6}"/>
                      </a:ext>
                    </a:extLst>
                  </p:cNvPr>
                  <p:cNvSpPr/>
                  <p:nvPr/>
                </p:nvSpPr>
                <p:spPr>
                  <a:xfrm>
                    <a:off x="3644423" y="9371292"/>
                    <a:ext cx="588942" cy="305259"/>
                  </a:xfrm>
                  <a:prstGeom prst="rightArrow">
                    <a:avLst>
                      <a:gd name="adj1" fmla="val 50000"/>
                      <a:gd name="adj2" fmla="val 40639"/>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B910AEAB-BB96-4291-A6B7-D67CA277EC3C}"/>
                      </a:ext>
                    </a:extLst>
                  </p:cNvPr>
                  <p:cNvSpPr txBox="1"/>
                  <p:nvPr/>
                </p:nvSpPr>
                <p:spPr>
                  <a:xfrm>
                    <a:off x="3681205" y="9452777"/>
                    <a:ext cx="533400" cy="113381"/>
                  </a:xfrm>
                  <a:prstGeom prst="rect">
                    <a:avLst/>
                  </a:prstGeom>
                  <a:noFill/>
                </p:spPr>
                <p:txBody>
                  <a:bodyPr wrap="square" lIns="0" tIns="0" rIns="0" bIns="0" rtlCol="0">
                    <a:spAutoFit/>
                  </a:bodyPr>
                  <a:lstStyle/>
                  <a:p>
                    <a:r>
                      <a:rPr kumimoji="1" lang="ja-JP" altLang="en-US" sz="700" dirty="0"/>
                      <a:t>ご案内送付</a:t>
                    </a:r>
                  </a:p>
                </p:txBody>
              </p:sp>
            </p:grpSp>
            <p:sp>
              <p:nvSpPr>
                <p:cNvPr id="45" name="角丸四角形 98">
                  <a:extLst>
                    <a:ext uri="{FF2B5EF4-FFF2-40B4-BE49-F238E27FC236}">
                      <a16:creationId xmlns:a16="http://schemas.microsoft.com/office/drawing/2014/main" id="{9F8C8A84-CE07-4D72-9468-79503AF78717}"/>
                    </a:ext>
                  </a:extLst>
                </p:cNvPr>
                <p:cNvSpPr/>
                <p:nvPr/>
              </p:nvSpPr>
              <p:spPr>
                <a:xfrm>
                  <a:off x="4255765" y="9379033"/>
                  <a:ext cx="594730" cy="308641"/>
                </a:xfrm>
                <a:prstGeom prst="roundRect">
                  <a:avLst>
                    <a:gd name="adj" fmla="val 26606"/>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sz="800" b="1" dirty="0">
                      <a:solidFill>
                        <a:srgbClr val="FF0000"/>
                      </a:solidFill>
                      <a:latin typeface="HG丸ｺﾞｼｯｸM-PRO" panose="020F0600000000000000" pitchFamily="50" charset="-128"/>
                      <a:ea typeface="HG丸ｺﾞｼｯｸM-PRO" panose="020F0600000000000000" pitchFamily="50" charset="-128"/>
                    </a:rPr>
                    <a:t>代金振込み</a:t>
                  </a:r>
                </a:p>
              </p:txBody>
            </p:sp>
            <p:grpSp>
              <p:nvGrpSpPr>
                <p:cNvPr id="46" name="グループ化 45">
                  <a:extLst>
                    <a:ext uri="{FF2B5EF4-FFF2-40B4-BE49-F238E27FC236}">
                      <a16:creationId xmlns:a16="http://schemas.microsoft.com/office/drawing/2014/main" id="{93AD80E0-9685-4126-976D-898F49B6714E}"/>
                    </a:ext>
                  </a:extLst>
                </p:cNvPr>
                <p:cNvGrpSpPr/>
                <p:nvPr/>
              </p:nvGrpSpPr>
              <p:grpSpPr>
                <a:xfrm>
                  <a:off x="4895225" y="9362106"/>
                  <a:ext cx="644185" cy="305259"/>
                  <a:chOff x="3798897" y="9372797"/>
                  <a:chExt cx="644185" cy="305259"/>
                </a:xfrm>
              </p:grpSpPr>
              <p:sp>
                <p:nvSpPr>
                  <p:cNvPr id="48" name="右矢印 101">
                    <a:extLst>
                      <a:ext uri="{FF2B5EF4-FFF2-40B4-BE49-F238E27FC236}">
                        <a16:creationId xmlns:a16="http://schemas.microsoft.com/office/drawing/2014/main" id="{BF6642F5-9E60-46C6-BC80-9874478FFF1A}"/>
                      </a:ext>
                    </a:extLst>
                  </p:cNvPr>
                  <p:cNvSpPr/>
                  <p:nvPr/>
                </p:nvSpPr>
                <p:spPr>
                  <a:xfrm>
                    <a:off x="3798897" y="9372797"/>
                    <a:ext cx="602965" cy="305259"/>
                  </a:xfrm>
                  <a:prstGeom prst="rightArrow">
                    <a:avLst>
                      <a:gd name="adj1" fmla="val 50000"/>
                      <a:gd name="adj2" fmla="val 37519"/>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0261C8A9-0AC5-41D9-8A5C-23FD964318A0}"/>
                      </a:ext>
                    </a:extLst>
                  </p:cNvPr>
                  <p:cNvSpPr txBox="1"/>
                  <p:nvPr/>
                </p:nvSpPr>
                <p:spPr>
                  <a:xfrm>
                    <a:off x="3822219" y="9459940"/>
                    <a:ext cx="620863" cy="107722"/>
                  </a:xfrm>
                  <a:prstGeom prst="rect">
                    <a:avLst/>
                  </a:prstGeom>
                  <a:noFill/>
                </p:spPr>
                <p:txBody>
                  <a:bodyPr wrap="square" lIns="0" tIns="0" rIns="0" bIns="0" rtlCol="0">
                    <a:spAutoFit/>
                  </a:bodyPr>
                  <a:lstStyle/>
                  <a:p>
                    <a:r>
                      <a:rPr kumimoji="1" lang="ja-JP" altLang="en-US" sz="700" b="1" dirty="0"/>
                      <a:t>クーポン送付</a:t>
                    </a:r>
                  </a:p>
                </p:txBody>
              </p:sp>
            </p:grpSp>
            <p:sp>
              <p:nvSpPr>
                <p:cNvPr id="47" name="角丸四角形 100">
                  <a:extLst>
                    <a:ext uri="{FF2B5EF4-FFF2-40B4-BE49-F238E27FC236}">
                      <a16:creationId xmlns:a16="http://schemas.microsoft.com/office/drawing/2014/main" id="{6F31757D-BB54-47FE-989C-C7BC5A148889}"/>
                    </a:ext>
                  </a:extLst>
                </p:cNvPr>
                <p:cNvSpPr/>
                <p:nvPr/>
              </p:nvSpPr>
              <p:spPr>
                <a:xfrm>
                  <a:off x="5534322" y="9402700"/>
                  <a:ext cx="426256" cy="259157"/>
                </a:xfrm>
                <a:prstGeom prst="roundRect">
                  <a:avLst>
                    <a:gd name="adj" fmla="val 26606"/>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出発</a:t>
                  </a:r>
                </a:p>
              </p:txBody>
            </p:sp>
          </p:grpSp>
          <p:sp>
            <p:nvSpPr>
              <p:cNvPr id="41" name="テキスト ボックス 40">
                <a:extLst>
                  <a:ext uri="{FF2B5EF4-FFF2-40B4-BE49-F238E27FC236}">
                    <a16:creationId xmlns:a16="http://schemas.microsoft.com/office/drawing/2014/main" id="{A0FBF14A-B3C9-4362-8307-9BF8DE05C4A7}"/>
                  </a:ext>
                </a:extLst>
              </p:cNvPr>
              <p:cNvSpPr txBox="1"/>
              <p:nvPr/>
            </p:nvSpPr>
            <p:spPr>
              <a:xfrm>
                <a:off x="3582992" y="10334251"/>
                <a:ext cx="3517542" cy="97184"/>
              </a:xfrm>
              <a:prstGeom prst="rect">
                <a:avLst/>
              </a:prstGeom>
              <a:noFill/>
            </p:spPr>
            <p:txBody>
              <a:bodyPr wrap="square" lIns="0" tIns="0" rIns="0" bIns="0" rtlCol="0">
                <a:spAutoFit/>
              </a:bodyPr>
              <a:lstStyle/>
              <a:p>
                <a:r>
                  <a:rPr kumimoji="1" lang="ja-JP" altLang="en-US" sz="600" dirty="0">
                    <a:latin typeface="HG丸ｺﾞｼｯｸM-PRO" panose="020F0600000000000000" pitchFamily="50" charset="-128"/>
                    <a:ea typeface="HG丸ｺﾞｼｯｸM-PRO" panose="020F0600000000000000" pitchFamily="50" charset="-128"/>
                  </a:rPr>
                  <a:t>・所定の振込手数料はお客様負担　・振込でのお申込みは各出発日の</a:t>
                </a:r>
                <a:r>
                  <a:rPr kumimoji="1" lang="en-US" altLang="ja-JP" sz="600" dirty="0">
                    <a:latin typeface="HG丸ｺﾞｼｯｸM-PRO" panose="020F0600000000000000" pitchFamily="50" charset="-128"/>
                    <a:ea typeface="HG丸ｺﾞｼｯｸM-PRO" panose="020F0600000000000000" pitchFamily="50" charset="-128"/>
                  </a:rPr>
                  <a:t>22</a:t>
                </a:r>
                <a:r>
                  <a:rPr kumimoji="1" lang="ja-JP" altLang="en-US" sz="600" dirty="0">
                    <a:latin typeface="HG丸ｺﾞｼｯｸM-PRO" panose="020F0600000000000000" pitchFamily="50" charset="-128"/>
                    <a:ea typeface="HG丸ｺﾞｼｯｸM-PRO" panose="020F0600000000000000" pitchFamily="50" charset="-128"/>
                  </a:rPr>
                  <a:t>日前まで</a:t>
                </a:r>
              </a:p>
            </p:txBody>
          </p:sp>
        </p:grpSp>
      </p:grpSp>
      <p:grpSp>
        <p:nvGrpSpPr>
          <p:cNvPr id="54" name="グループ化 53">
            <a:extLst>
              <a:ext uri="{FF2B5EF4-FFF2-40B4-BE49-F238E27FC236}">
                <a16:creationId xmlns:a16="http://schemas.microsoft.com/office/drawing/2014/main" id="{721D1A64-DC5A-4104-8449-B7B47631A759}"/>
              </a:ext>
            </a:extLst>
          </p:cNvPr>
          <p:cNvGrpSpPr/>
          <p:nvPr/>
        </p:nvGrpSpPr>
        <p:grpSpPr>
          <a:xfrm>
            <a:off x="4148322" y="9235083"/>
            <a:ext cx="3296940" cy="730939"/>
            <a:chOff x="4093154" y="8866348"/>
            <a:chExt cx="3296940" cy="944961"/>
          </a:xfrm>
        </p:grpSpPr>
        <p:grpSp>
          <p:nvGrpSpPr>
            <p:cNvPr id="55" name="グループ化 54">
              <a:extLst>
                <a:ext uri="{FF2B5EF4-FFF2-40B4-BE49-F238E27FC236}">
                  <a16:creationId xmlns:a16="http://schemas.microsoft.com/office/drawing/2014/main" id="{85E60D2A-059A-4BE4-849A-89E4834EEB9A}"/>
                </a:ext>
              </a:extLst>
            </p:cNvPr>
            <p:cNvGrpSpPr/>
            <p:nvPr/>
          </p:nvGrpSpPr>
          <p:grpSpPr>
            <a:xfrm>
              <a:off x="4093154" y="8866348"/>
              <a:ext cx="3296940" cy="944961"/>
              <a:chOff x="5770708" y="-360016"/>
              <a:chExt cx="3503394" cy="887895"/>
            </a:xfrm>
          </p:grpSpPr>
          <p:sp>
            <p:nvSpPr>
              <p:cNvPr id="65" name="正方形/長方形 64">
                <a:extLst>
                  <a:ext uri="{FF2B5EF4-FFF2-40B4-BE49-F238E27FC236}">
                    <a16:creationId xmlns:a16="http://schemas.microsoft.com/office/drawing/2014/main" id="{9868B0D1-7C2A-458D-87D1-5BBC66B3F39B}"/>
                  </a:ext>
                </a:extLst>
              </p:cNvPr>
              <p:cNvSpPr/>
              <p:nvPr/>
            </p:nvSpPr>
            <p:spPr bwMode="auto">
              <a:xfrm>
                <a:off x="5821943" y="-352309"/>
                <a:ext cx="2311111" cy="131769"/>
              </a:xfrm>
              <a:prstGeom prst="rect">
                <a:avLst/>
              </a:prstGeom>
              <a:solidFill>
                <a:schemeClr val="accent5"/>
              </a:solidFill>
              <a:ln w="3175">
                <a:noFill/>
              </a:ln>
              <a:effectLst/>
            </p:spPr>
            <p:txBody>
              <a:bodyPr wrap="square" lIns="18288" tIns="0"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kumimoji="1" lang="ja-JP" altLang="en-US" sz="1100" dirty="0"/>
              </a:p>
            </p:txBody>
          </p:sp>
          <p:sp>
            <p:nvSpPr>
              <p:cNvPr id="66" name="正方形/長方形 65">
                <a:extLst>
                  <a:ext uri="{FF2B5EF4-FFF2-40B4-BE49-F238E27FC236}">
                    <a16:creationId xmlns:a16="http://schemas.microsoft.com/office/drawing/2014/main" id="{7B55E1A0-CBA6-4C26-A333-46F1D26473A0}"/>
                  </a:ext>
                </a:extLst>
              </p:cNvPr>
              <p:cNvSpPr/>
              <p:nvPr/>
            </p:nvSpPr>
            <p:spPr bwMode="auto">
              <a:xfrm>
                <a:off x="5770708" y="-360016"/>
                <a:ext cx="3503394" cy="887895"/>
              </a:xfrm>
              <a:prstGeom prst="rect">
                <a:avLst/>
              </a:prstGeom>
              <a:noFill/>
              <a:ln w="12700">
                <a:solidFill>
                  <a:srgbClr val="FF0066"/>
                </a:solidFill>
              </a:ln>
              <a:effectLst/>
            </p:spPr>
            <p:txBody>
              <a:bodyPr wrap="square" lIns="18288" tIns="0"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kumimoji="1" lang="ja-JP" altLang="en-US" sz="1100" dirty="0"/>
              </a:p>
            </p:txBody>
          </p:sp>
          <p:sp>
            <p:nvSpPr>
              <p:cNvPr id="67" name="WordArt 1457">
                <a:extLst>
                  <a:ext uri="{FF2B5EF4-FFF2-40B4-BE49-F238E27FC236}">
                    <a16:creationId xmlns:a16="http://schemas.microsoft.com/office/drawing/2014/main" id="{F1F441B2-20EB-4E37-AB24-A55252B590FE}"/>
                  </a:ext>
                </a:extLst>
              </p:cNvPr>
              <p:cNvSpPr>
                <a:spLocks noChangeArrowheads="1" noChangeShapeType="1" noTextEdit="1"/>
              </p:cNvSpPr>
              <p:nvPr/>
            </p:nvSpPr>
            <p:spPr bwMode="auto">
              <a:xfrm>
                <a:off x="5872811" y="-334126"/>
                <a:ext cx="2070631" cy="113587"/>
              </a:xfrm>
              <a:prstGeom prst="rect">
                <a:avLst/>
              </a:prstGeom>
              <a:extLst>
                <a:ext uri="{91240B29-F687-4F45-9708-019B960494DF}">
                  <a14:hiddenLine xmlns:a14="http://schemas.microsoft.com/office/drawing/2010/main" w="9525">
                    <a:solidFill>
                      <a:srgbClr xmlns:mc="http://schemas.openxmlformats.org/markup-compatibility/2006" val="FFFFFF" mc:Ignorable="a14" a14:legacySpreadsheetColorIndex="9"/>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buNone/>
                </a:pPr>
                <a:r>
                  <a:rPr lang="ja-JP" altLang="en-US" sz="3600" b="0" i="0" kern="10" spc="0" dirty="0">
                    <a:ln>
                      <a:noFill/>
                    </a:ln>
                    <a:solidFill>
                      <a:schemeClr val="bg1"/>
                    </a:solidFill>
                    <a:effectLst/>
                    <a:latin typeface="HGP創英角ｺﾞｼｯｸUB" panose="020B0900000000000000" pitchFamily="50" charset="-128"/>
                    <a:ea typeface="HGP創英角ｺﾞｼｯｸUB" panose="020B0900000000000000" pitchFamily="50" charset="-128"/>
                  </a:rPr>
                  <a:t>①パソコンまたはスマートフォンからインターネットにてお申し込み</a:t>
                </a:r>
              </a:p>
            </p:txBody>
          </p:sp>
        </p:grpSp>
        <p:sp>
          <p:nvSpPr>
            <p:cNvPr id="56" name="WordArt 1052">
              <a:extLst>
                <a:ext uri="{FF2B5EF4-FFF2-40B4-BE49-F238E27FC236}">
                  <a16:creationId xmlns:a16="http://schemas.microsoft.com/office/drawing/2014/main" id="{BC10FA33-1869-4C46-AF07-180CD004363E}"/>
                </a:ext>
              </a:extLst>
            </p:cNvPr>
            <p:cNvSpPr>
              <a:spLocks noChangeArrowheads="1" noChangeShapeType="1" noTextEdit="1"/>
            </p:cNvSpPr>
            <p:nvPr/>
          </p:nvSpPr>
          <p:spPr bwMode="auto">
            <a:xfrm>
              <a:off x="5271189" y="9051890"/>
              <a:ext cx="1077267" cy="173971"/>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buNone/>
              </a:pPr>
              <a:r>
                <a:rPr lang="ja-JP" altLang="en-US" sz="8000" b="1" i="0" kern="10" spc="0" dirty="0">
                  <a:ln w="6350">
                    <a:noFill/>
                  </a:ln>
                  <a:solidFill>
                    <a:srgbClr val="FF0066"/>
                  </a:solidFill>
                  <a:effectLst/>
                  <a:latin typeface="BIZ UDPゴシック" panose="020B0400000000000000" pitchFamily="50" charset="-128"/>
                  <a:ea typeface="BIZ UDPゴシック" panose="020B0400000000000000" pitchFamily="50" charset="-128"/>
                </a:rPr>
                <a:t>（お支払い方法）</a:t>
              </a:r>
              <a:r>
                <a:rPr lang="en-US" altLang="ja-JP" sz="8000" b="1" i="0" kern="10" spc="0" dirty="0">
                  <a:ln w="6350">
                    <a:noFill/>
                  </a:ln>
                  <a:solidFill>
                    <a:srgbClr val="FF0066"/>
                  </a:solidFill>
                  <a:effectLst/>
                  <a:latin typeface="BIZ UDPゴシック" panose="020B0400000000000000" pitchFamily="50" charset="-128"/>
                  <a:ea typeface="BIZ UDPゴシック" panose="020B0400000000000000" pitchFamily="50" charset="-128"/>
                </a:rPr>
                <a:t>【</a:t>
              </a:r>
              <a:r>
                <a:rPr lang="ja-JP" altLang="en-US" sz="8000" b="1" i="0" kern="10" spc="0" dirty="0">
                  <a:ln w="6350">
                    <a:noFill/>
                  </a:ln>
                  <a:solidFill>
                    <a:srgbClr val="FF0066"/>
                  </a:solidFill>
                  <a:effectLst/>
                  <a:latin typeface="BIZ UDPゴシック" panose="020B0400000000000000" pitchFamily="50" charset="-128"/>
                  <a:ea typeface="BIZ UDPゴシック" panose="020B0400000000000000" pitchFamily="50" charset="-128"/>
                </a:rPr>
                <a:t>インターネット</a:t>
              </a:r>
              <a:r>
                <a:rPr lang="en-US" altLang="ja-JP" sz="8000" b="1" i="0" kern="10" spc="0" dirty="0">
                  <a:ln w="6350">
                    <a:noFill/>
                  </a:ln>
                  <a:solidFill>
                    <a:srgbClr val="FF0066"/>
                  </a:solidFill>
                  <a:effectLst/>
                  <a:latin typeface="BIZ UDPゴシック" panose="020B0400000000000000" pitchFamily="50" charset="-128"/>
                  <a:ea typeface="BIZ UDPゴシック" panose="020B0400000000000000" pitchFamily="50" charset="-128"/>
                </a:rPr>
                <a:t>】</a:t>
              </a:r>
            </a:p>
            <a:p>
              <a:pPr algn="l" rtl="0">
                <a:buNone/>
              </a:pPr>
              <a:r>
                <a:rPr lang="ja-JP" altLang="en-US" sz="8000" b="1" i="0" kern="10" spc="0" dirty="0">
                  <a:ln w="6350">
                    <a:noFill/>
                  </a:ln>
                  <a:solidFill>
                    <a:srgbClr val="FF0066"/>
                  </a:solidFill>
                  <a:effectLst/>
                  <a:latin typeface="BIZ UDPゴシック" panose="020B0400000000000000" pitchFamily="50" charset="-128"/>
                  <a:ea typeface="BIZ UDPゴシック" panose="020B0400000000000000" pitchFamily="50" charset="-128"/>
                </a:rPr>
                <a:t>クレジットカード（一括決済）</a:t>
              </a:r>
              <a:endParaRPr lang="en-US" altLang="ja-JP" sz="8000" b="1" i="0" kern="10" spc="0" dirty="0">
                <a:ln w="6350">
                  <a:noFill/>
                </a:ln>
                <a:solidFill>
                  <a:srgbClr val="FF0066"/>
                </a:solidFill>
                <a:effectLst/>
                <a:latin typeface="BIZ UDPゴシック" panose="020B0400000000000000" pitchFamily="50" charset="-128"/>
                <a:ea typeface="BIZ UDPゴシック" panose="020B0400000000000000" pitchFamily="50" charset="-128"/>
              </a:endParaRPr>
            </a:p>
          </p:txBody>
        </p:sp>
        <p:grpSp>
          <p:nvGrpSpPr>
            <p:cNvPr id="57" name="グループ化 56">
              <a:extLst>
                <a:ext uri="{FF2B5EF4-FFF2-40B4-BE49-F238E27FC236}">
                  <a16:creationId xmlns:a16="http://schemas.microsoft.com/office/drawing/2014/main" id="{7080E8E0-BEE8-4A42-A4DF-BE24294F7FC5}"/>
                </a:ext>
              </a:extLst>
            </p:cNvPr>
            <p:cNvGrpSpPr/>
            <p:nvPr/>
          </p:nvGrpSpPr>
          <p:grpSpPr>
            <a:xfrm>
              <a:off x="4135833" y="9045961"/>
              <a:ext cx="1167067" cy="512493"/>
              <a:chOff x="5693918" y="-205452"/>
              <a:chExt cx="1201663" cy="519416"/>
            </a:xfrm>
          </p:grpSpPr>
          <p:sp>
            <p:nvSpPr>
              <p:cNvPr id="58" name="WordArt 1457">
                <a:extLst>
                  <a:ext uri="{FF2B5EF4-FFF2-40B4-BE49-F238E27FC236}">
                    <a16:creationId xmlns:a16="http://schemas.microsoft.com/office/drawing/2014/main" id="{B167E0D7-32E8-47D4-A073-8B7824DEE234}"/>
                  </a:ext>
                </a:extLst>
              </p:cNvPr>
              <p:cNvSpPr>
                <a:spLocks noChangeAspect="1" noChangeArrowheads="1" noChangeShapeType="1" noTextEdit="1"/>
              </p:cNvSpPr>
              <p:nvPr/>
            </p:nvSpPr>
            <p:spPr bwMode="auto">
              <a:xfrm>
                <a:off x="5725798" y="84202"/>
                <a:ext cx="1114204" cy="88653"/>
              </a:xfrm>
              <a:prstGeom prst="rect">
                <a:avLst/>
              </a:prstGeom>
              <a:extLst>
                <a:ext uri="{91240B29-F687-4F45-9708-019B960494DF}">
                  <a14:hiddenLine xmlns:a14="http://schemas.microsoft.com/office/drawing/2010/main" w="9525">
                    <a:solidFill>
                      <a:srgbClr xmlns:mc="http://schemas.openxmlformats.org/markup-compatibility/2006" val="FFFFFF" mc:Ignorable="a14" a14:legacySpreadsheetColorIndex="9"/>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buNone/>
                </a:pPr>
                <a:r>
                  <a:rPr lang="en-US" altLang="ja-JP" sz="2400" b="1" i="0" kern="10" spc="0" dirty="0">
                    <a:ln>
                      <a:noFill/>
                    </a:ln>
                    <a:solidFill>
                      <a:sysClr val="windowText" lastClr="000000"/>
                    </a:solidFill>
                    <a:effectLst/>
                    <a:latin typeface="HGP創英角ｺﾞｼｯｸUB" panose="020B0900000000000000" pitchFamily="50" charset="-128"/>
                    <a:ea typeface="HGP創英角ｺﾞｼｯｸUB" panose="020B0900000000000000" pitchFamily="50" charset="-128"/>
                  </a:rPr>
                  <a:t>TEL.06-6775-3636</a:t>
                </a:r>
                <a:endParaRPr lang="ja-JP" altLang="en-US" sz="2400" b="1" i="0" kern="10" spc="0" dirty="0">
                  <a:ln>
                    <a:noFill/>
                  </a:ln>
                  <a:solidFill>
                    <a:sysClr val="windowText" lastClr="000000"/>
                  </a:solidFill>
                  <a:effectLst/>
                  <a:latin typeface="HGP創英角ｺﾞｼｯｸUB" panose="020B0900000000000000" pitchFamily="50" charset="-128"/>
                  <a:ea typeface="HGP創英角ｺﾞｼｯｸUB" panose="020B0900000000000000" pitchFamily="50" charset="-128"/>
                </a:endParaRPr>
              </a:p>
            </p:txBody>
          </p:sp>
          <p:grpSp>
            <p:nvGrpSpPr>
              <p:cNvPr id="59" name="グループ化 58">
                <a:extLst>
                  <a:ext uri="{FF2B5EF4-FFF2-40B4-BE49-F238E27FC236}">
                    <a16:creationId xmlns:a16="http://schemas.microsoft.com/office/drawing/2014/main" id="{B8F0B3B2-4D83-4FCD-86CC-7F4A4934A742}"/>
                  </a:ext>
                </a:extLst>
              </p:cNvPr>
              <p:cNvGrpSpPr/>
              <p:nvPr/>
            </p:nvGrpSpPr>
            <p:grpSpPr>
              <a:xfrm>
                <a:off x="5693918" y="-205452"/>
                <a:ext cx="1201663" cy="100040"/>
                <a:chOff x="5673322" y="-200966"/>
                <a:chExt cx="1181536" cy="98996"/>
              </a:xfrm>
            </p:grpSpPr>
            <p:sp>
              <p:nvSpPr>
                <p:cNvPr id="62" name="正方形/長方形 61">
                  <a:extLst>
                    <a:ext uri="{FF2B5EF4-FFF2-40B4-BE49-F238E27FC236}">
                      <a16:creationId xmlns:a16="http://schemas.microsoft.com/office/drawing/2014/main" id="{A623214A-157E-4691-B14D-B06BC421B381}"/>
                    </a:ext>
                  </a:extLst>
                </p:cNvPr>
                <p:cNvSpPr>
                  <a:spLocks noChangeAspect="1"/>
                </p:cNvSpPr>
                <p:nvPr/>
              </p:nvSpPr>
              <p:spPr>
                <a:xfrm rot="18828586">
                  <a:off x="5698329" y="-200966"/>
                  <a:ext cx="77898" cy="77898"/>
                </a:xfrm>
                <a:prstGeom prst="rect">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ysClr val="windowText" lastClr="000000"/>
                    </a:solidFill>
                  </a:endParaRPr>
                </a:p>
              </p:txBody>
            </p:sp>
            <p:cxnSp>
              <p:nvCxnSpPr>
                <p:cNvPr id="63" name="直線コネクタ 62">
                  <a:extLst>
                    <a:ext uri="{FF2B5EF4-FFF2-40B4-BE49-F238E27FC236}">
                      <a16:creationId xmlns:a16="http://schemas.microsoft.com/office/drawing/2014/main" id="{69AD0516-13E5-408A-AC11-6D1A3D3A45D6}"/>
                    </a:ext>
                  </a:extLst>
                </p:cNvPr>
                <p:cNvCxnSpPr>
                  <a:cxnSpLocks/>
                </p:cNvCxnSpPr>
                <p:nvPr/>
              </p:nvCxnSpPr>
              <p:spPr>
                <a:xfrm flipV="1">
                  <a:off x="5673322" y="-109773"/>
                  <a:ext cx="1036709" cy="7803"/>
                </a:xfrm>
                <a:prstGeom prst="line">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64" name="WordArt 1457">
                  <a:extLst>
                    <a:ext uri="{FF2B5EF4-FFF2-40B4-BE49-F238E27FC236}">
                      <a16:creationId xmlns:a16="http://schemas.microsoft.com/office/drawing/2014/main" id="{77C8A1B4-8492-4BB4-A0F9-3708871E888E}"/>
                    </a:ext>
                  </a:extLst>
                </p:cNvPr>
                <p:cNvSpPr>
                  <a:spLocks noChangeArrowheads="1" noChangeShapeType="1" noTextEdit="1"/>
                </p:cNvSpPr>
                <p:nvPr/>
              </p:nvSpPr>
              <p:spPr bwMode="auto">
                <a:xfrm>
                  <a:off x="5818532" y="-198848"/>
                  <a:ext cx="1036326" cy="87019"/>
                </a:xfrm>
                <a:prstGeom prst="rect">
                  <a:avLst/>
                </a:prstGeom>
                <a:extLst>
                  <a:ext uri="{91240B29-F687-4F45-9708-019B960494DF}">
                    <a14:hiddenLine xmlns:a14="http://schemas.microsoft.com/office/drawing/2010/main" w="9525">
                      <a:solidFill>
                        <a:srgbClr xmlns:mc="http://schemas.openxmlformats.org/markup-compatibility/2006" val="FFFFFF" mc:Ignorable="a14" a14:legacySpreadsheetColorIndex="9"/>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buNone/>
                  </a:pPr>
                  <a:r>
                    <a:rPr lang="ja-JP" altLang="en-US" sz="3600" b="0" i="0" kern="10" spc="0" dirty="0">
                      <a:ln>
                        <a:noFill/>
                      </a:ln>
                      <a:solidFill>
                        <a:srgbClr val="FF0000"/>
                      </a:solidFill>
                      <a:effectLst/>
                      <a:latin typeface="HGSｺﾞｼｯｸE" panose="020B0900000000000000" pitchFamily="50" charset="-128"/>
                      <a:ea typeface="HGSｺﾞｼｯｸE" panose="020B0900000000000000" pitchFamily="50" charset="-128"/>
                    </a:rPr>
                    <a:t>お問い合わせは</a:t>
                  </a:r>
                  <a:r>
                    <a:rPr lang="en-US" altLang="ja-JP" sz="3600" b="0" i="0" kern="10" spc="0" dirty="0">
                      <a:ln>
                        <a:noFill/>
                      </a:ln>
                      <a:solidFill>
                        <a:srgbClr val="FF0000"/>
                      </a:solidFill>
                      <a:effectLst/>
                      <a:latin typeface="HGSｺﾞｼｯｸE" panose="020B0900000000000000" pitchFamily="50" charset="-128"/>
                      <a:ea typeface="HGSｺﾞｼｯｸE" panose="020B0900000000000000" pitchFamily="50" charset="-128"/>
                    </a:rPr>
                    <a:t>…</a:t>
                  </a:r>
                  <a:r>
                    <a:rPr lang="ja-JP" altLang="en-US" sz="3600" b="0" i="0" kern="10" spc="0" dirty="0">
                      <a:ln>
                        <a:noFill/>
                      </a:ln>
                      <a:solidFill>
                        <a:srgbClr val="FF0000"/>
                      </a:solidFill>
                      <a:effectLst/>
                      <a:latin typeface="HGSｺﾞｼｯｸE" panose="020B0900000000000000" pitchFamily="50" charset="-128"/>
                      <a:ea typeface="HGSｺﾞｼｯｸE" panose="020B0900000000000000" pitchFamily="50" charset="-128"/>
                    </a:rPr>
                    <a:t>　　　　</a:t>
                  </a:r>
                </a:p>
              </p:txBody>
            </p:sp>
          </p:grpSp>
          <p:sp>
            <p:nvSpPr>
              <p:cNvPr id="60" name="WordArt 1052">
                <a:extLst>
                  <a:ext uri="{FF2B5EF4-FFF2-40B4-BE49-F238E27FC236}">
                    <a16:creationId xmlns:a16="http://schemas.microsoft.com/office/drawing/2014/main" id="{70DEE217-DA24-477D-8698-D339B50ACBD5}"/>
                  </a:ext>
                </a:extLst>
              </p:cNvPr>
              <p:cNvSpPr>
                <a:spLocks noChangeArrowheads="1" noChangeShapeType="1" noTextEdit="1"/>
              </p:cNvSpPr>
              <p:nvPr/>
            </p:nvSpPr>
            <p:spPr bwMode="auto">
              <a:xfrm>
                <a:off x="5733082" y="-51730"/>
                <a:ext cx="923193" cy="947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buNone/>
                </a:pPr>
                <a:r>
                  <a:rPr lang="ja-JP" altLang="en-US" sz="8000" b="1" i="0" kern="10" spc="0" dirty="0">
                    <a:ln w="6350">
                      <a:noFill/>
                    </a:ln>
                    <a:solidFill>
                      <a:srgbClr val="0000FF"/>
                    </a:solidFill>
                    <a:effectLst/>
                    <a:latin typeface="+mn-ea"/>
                    <a:ea typeface="+mn-ea"/>
                  </a:rPr>
                  <a:t>近鉄　旅の予約センター</a:t>
                </a:r>
                <a:endParaRPr lang="en-US" altLang="ja-JP" sz="8000" b="1" i="0" kern="10" spc="0" dirty="0">
                  <a:ln w="6350">
                    <a:noFill/>
                  </a:ln>
                  <a:solidFill>
                    <a:srgbClr val="0000FF"/>
                  </a:solidFill>
                  <a:effectLst/>
                  <a:latin typeface="+mn-ea"/>
                  <a:ea typeface="+mn-ea"/>
                </a:endParaRPr>
              </a:p>
            </p:txBody>
          </p:sp>
          <p:sp>
            <p:nvSpPr>
              <p:cNvPr id="61" name="WordArt 1052">
                <a:extLst>
                  <a:ext uri="{FF2B5EF4-FFF2-40B4-BE49-F238E27FC236}">
                    <a16:creationId xmlns:a16="http://schemas.microsoft.com/office/drawing/2014/main" id="{8831E772-08B0-4C67-9760-C706E842681C}"/>
                  </a:ext>
                </a:extLst>
              </p:cNvPr>
              <p:cNvSpPr>
                <a:spLocks noChangeArrowheads="1" noChangeShapeType="1" noTextEdit="1"/>
              </p:cNvSpPr>
              <p:nvPr/>
            </p:nvSpPr>
            <p:spPr bwMode="auto">
              <a:xfrm>
                <a:off x="5712716" y="230904"/>
                <a:ext cx="1182865" cy="8306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buNone/>
                </a:pPr>
                <a:r>
                  <a:rPr lang="ja-JP" altLang="en-US"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営業時間</a:t>
                </a:r>
                <a:r>
                  <a:rPr lang="en-US" altLang="ja-JP"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a:t>
                </a:r>
                <a:r>
                  <a:rPr lang="ja-JP" altLang="en-US"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平日</a:t>
                </a:r>
                <a:r>
                  <a:rPr lang="en-US" altLang="ja-JP"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】10:00</a:t>
                </a:r>
                <a:r>
                  <a:rPr lang="ja-JP" altLang="en-US"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a:t>
                </a:r>
                <a:r>
                  <a:rPr lang="en-US" altLang="ja-JP" sz="8000" b="0" i="0" kern="10" spc="0" dirty="0">
                    <a:ln w="6350">
                      <a:noFill/>
                    </a:ln>
                    <a:solidFill>
                      <a:sysClr val="windowText" lastClr="000000"/>
                    </a:solidFill>
                    <a:effectLst/>
                    <a:latin typeface="ＭＳ ゴシック" panose="020B0609070205080204" pitchFamily="49" charset="-128"/>
                    <a:ea typeface="ＭＳ ゴシック" panose="020B0609070205080204" pitchFamily="49" charset="-128"/>
                  </a:rPr>
                  <a:t>17:30</a:t>
                </a:r>
              </a:p>
            </p:txBody>
          </p:sp>
        </p:grpSp>
      </p:grpSp>
      <p:graphicFrame>
        <p:nvGraphicFramePr>
          <p:cNvPr id="68" name="表 26">
            <a:extLst>
              <a:ext uri="{FF2B5EF4-FFF2-40B4-BE49-F238E27FC236}">
                <a16:creationId xmlns:a16="http://schemas.microsoft.com/office/drawing/2014/main" id="{CDFF5029-4A3D-435B-981D-139F3EA5B295}"/>
              </a:ext>
            </a:extLst>
          </p:cNvPr>
          <p:cNvGraphicFramePr>
            <a:graphicFrameLocks noGrp="1"/>
          </p:cNvGraphicFramePr>
          <p:nvPr>
            <p:extLst>
              <p:ext uri="{D42A27DB-BD31-4B8C-83A1-F6EECF244321}">
                <p14:modId xmlns:p14="http://schemas.microsoft.com/office/powerpoint/2010/main" val="2655286746"/>
              </p:ext>
            </p:extLst>
          </p:nvPr>
        </p:nvGraphicFramePr>
        <p:xfrm>
          <a:off x="1115758" y="8956420"/>
          <a:ext cx="2865366" cy="271964"/>
        </p:xfrm>
        <a:graphic>
          <a:graphicData uri="http://schemas.openxmlformats.org/drawingml/2006/table">
            <a:tbl>
              <a:tblPr>
                <a:tableStyleId>{5C22544A-7EE6-4342-B048-85BDC9FD1C3A}</a:tableStyleId>
              </a:tblPr>
              <a:tblGrid>
                <a:gridCol w="337861">
                  <a:extLst>
                    <a:ext uri="{9D8B030D-6E8A-4147-A177-3AD203B41FA5}">
                      <a16:colId xmlns:a16="http://schemas.microsoft.com/office/drawing/2014/main" val="4111476672"/>
                    </a:ext>
                  </a:extLst>
                </a:gridCol>
                <a:gridCol w="505501">
                  <a:extLst>
                    <a:ext uri="{9D8B030D-6E8A-4147-A177-3AD203B41FA5}">
                      <a16:colId xmlns:a16="http://schemas.microsoft.com/office/drawing/2014/main" val="3937104804"/>
                    </a:ext>
                  </a:extLst>
                </a:gridCol>
                <a:gridCol w="505501">
                  <a:extLst>
                    <a:ext uri="{9D8B030D-6E8A-4147-A177-3AD203B41FA5}">
                      <a16:colId xmlns:a16="http://schemas.microsoft.com/office/drawing/2014/main" val="312033803"/>
                    </a:ext>
                  </a:extLst>
                </a:gridCol>
                <a:gridCol w="505501">
                  <a:extLst>
                    <a:ext uri="{9D8B030D-6E8A-4147-A177-3AD203B41FA5}">
                      <a16:colId xmlns:a16="http://schemas.microsoft.com/office/drawing/2014/main" val="3640970667"/>
                    </a:ext>
                  </a:extLst>
                </a:gridCol>
                <a:gridCol w="505501">
                  <a:extLst>
                    <a:ext uri="{9D8B030D-6E8A-4147-A177-3AD203B41FA5}">
                      <a16:colId xmlns:a16="http://schemas.microsoft.com/office/drawing/2014/main" val="2847164915"/>
                    </a:ext>
                  </a:extLst>
                </a:gridCol>
                <a:gridCol w="505501">
                  <a:extLst>
                    <a:ext uri="{9D8B030D-6E8A-4147-A177-3AD203B41FA5}">
                      <a16:colId xmlns:a16="http://schemas.microsoft.com/office/drawing/2014/main" val="4179713216"/>
                    </a:ext>
                  </a:extLst>
                </a:gridCol>
              </a:tblGrid>
              <a:tr h="87420">
                <a:tc rowSpan="2">
                  <a:txBody>
                    <a:bodyPr/>
                    <a:lstStyle/>
                    <a:p>
                      <a:pPr algn="ctr"/>
                      <a:r>
                        <a:rPr kumimoji="1" lang="ja-JP" altLang="en-US" sz="500" dirty="0">
                          <a:solidFill>
                            <a:schemeClr val="tx1"/>
                          </a:solidFill>
                          <a:latin typeface="HG丸ｺﾞｼｯｸM-PRO" panose="020F0600000000000000" pitchFamily="50" charset="-128"/>
                          <a:ea typeface="HG丸ｺﾞｼｯｸM-PRO" panose="020F0600000000000000" pitchFamily="50" charset="-128"/>
                        </a:rPr>
                        <a:t>取消日</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旅行開始日の前日から起算して</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sz="7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１日前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rowSpan="2">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当日</a:t>
                      </a:r>
                      <a:endParaRPr kumimoji="1" lang="en-US" altLang="ja-JP" sz="500" dirty="0">
                        <a:latin typeface="HG丸ｺﾞｼｯｸM-PRO" panose="020F0600000000000000" pitchFamily="50" charset="-128"/>
                        <a:ea typeface="HG丸ｺﾞｼｯｸM-PRO" panose="020F0600000000000000" pitchFamily="50" charset="-128"/>
                      </a:endParaRPr>
                    </a:p>
                    <a:p>
                      <a:pPr algn="ctr"/>
                      <a:r>
                        <a:rPr kumimoji="1" lang="ja-JP" altLang="en-US" sz="500" dirty="0">
                          <a:latin typeface="HG丸ｺﾞｼｯｸM-PRO" panose="020F0600000000000000" pitchFamily="50" charset="-128"/>
                          <a:ea typeface="HG丸ｺﾞｼｯｸM-PRO" panose="020F0600000000000000" pitchFamily="50" charset="-128"/>
                        </a:rPr>
                        <a:t>（旅行開始前）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rowSpan="2">
                  <a:txBody>
                    <a:bodyPr/>
                    <a:lstStyle/>
                    <a:p>
                      <a:pPr algn="ctr"/>
                      <a:r>
                        <a:rPr kumimoji="1" lang="ja-JP" altLang="en-US" sz="400" dirty="0">
                          <a:latin typeface="HG丸ｺﾞｼｯｸM-PRO" panose="020F0600000000000000" pitchFamily="50" charset="-128"/>
                          <a:ea typeface="HG丸ｺﾞｼｯｸM-PRO" panose="020F0600000000000000" pitchFamily="50" charset="-128"/>
                        </a:rPr>
                        <a:t>旅行開始後および</a:t>
                      </a:r>
                      <a:endParaRPr kumimoji="1" lang="en-US" altLang="ja-JP" sz="400" dirty="0">
                        <a:latin typeface="HG丸ｺﾞｼｯｸM-PRO" panose="020F0600000000000000" pitchFamily="50" charset="-128"/>
                        <a:ea typeface="HG丸ｺﾞｼｯｸM-PRO" panose="020F0600000000000000" pitchFamily="50" charset="-128"/>
                      </a:endParaRPr>
                    </a:p>
                    <a:p>
                      <a:pPr algn="ctr"/>
                      <a:r>
                        <a:rPr kumimoji="1" lang="ja-JP" altLang="en-US" sz="400" dirty="0">
                          <a:latin typeface="HG丸ｺﾞｼｯｸM-PRO" panose="020F0600000000000000" pitchFamily="50" charset="-128"/>
                          <a:ea typeface="HG丸ｺﾞｼｯｸM-PRO" panose="020F0600000000000000" pitchFamily="50" charset="-128"/>
                        </a:rPr>
                        <a:t>無連絡不参加</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454788"/>
                  </a:ext>
                </a:extLst>
              </a:tr>
              <a:tr h="87420">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１０日～８日前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７日～２日前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167836"/>
                  </a:ext>
                </a:extLst>
              </a:tr>
              <a:tr h="97124">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取消料率</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en-US" altLang="ja-JP" sz="500" dirty="0">
                          <a:latin typeface="HG丸ｺﾞｼｯｸM-PRO" panose="020F0600000000000000" pitchFamily="50" charset="-128"/>
                          <a:ea typeface="HG丸ｺﾞｼｯｸM-PRO" panose="020F0600000000000000" pitchFamily="50" charset="-128"/>
                        </a:rPr>
                        <a:t>20</a:t>
                      </a:r>
                      <a:r>
                        <a:rPr kumimoji="1" lang="ja-JP" altLang="en-US" sz="500" dirty="0">
                          <a:latin typeface="HG丸ｺﾞｼｯｸM-PRO" panose="020F0600000000000000" pitchFamily="50" charset="-128"/>
                          <a:ea typeface="HG丸ｺﾞｼｯｸM-PRO" panose="020F0600000000000000" pitchFamily="50" charset="-128"/>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３０％</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４０％</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５０％</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kumimoji="1" lang="ja-JP" altLang="en-US" sz="500" dirty="0">
                          <a:latin typeface="HG丸ｺﾞｼｯｸM-PRO" panose="020F0600000000000000" pitchFamily="50" charset="-128"/>
                          <a:ea typeface="HG丸ｺﾞｼｯｸM-PRO" panose="020F0600000000000000" pitchFamily="50" charset="-128"/>
                        </a:rPr>
                        <a:t>１００％</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1576756"/>
                  </a:ext>
                </a:extLst>
              </a:tr>
            </a:tbl>
          </a:graphicData>
        </a:graphic>
      </p:graphicFrame>
      <p:sp>
        <p:nvSpPr>
          <p:cNvPr id="69" name="テキスト ボックス 68">
            <a:extLst>
              <a:ext uri="{FF2B5EF4-FFF2-40B4-BE49-F238E27FC236}">
                <a16:creationId xmlns:a16="http://schemas.microsoft.com/office/drawing/2014/main" id="{15E60A3D-9712-4836-B081-23ED0DEE1440}"/>
              </a:ext>
            </a:extLst>
          </p:cNvPr>
          <p:cNvSpPr txBox="1"/>
          <p:nvPr/>
        </p:nvSpPr>
        <p:spPr>
          <a:xfrm>
            <a:off x="4096661" y="9760340"/>
            <a:ext cx="2595582" cy="215444"/>
          </a:xfrm>
          <a:prstGeom prst="rect">
            <a:avLst/>
          </a:prstGeom>
          <a:noFill/>
        </p:spPr>
        <p:txBody>
          <a:bodyPr wrap="none" rtlCol="0">
            <a:spAutoFit/>
          </a:bodyPr>
          <a:lstStyle/>
          <a:p>
            <a:r>
              <a:rPr kumimoji="1" lang="en-US" altLang="ja-JP" sz="400" dirty="0">
                <a:latin typeface="メイリオ" panose="020B0604030504040204" pitchFamily="50" charset="-128"/>
                <a:ea typeface="メイリオ" panose="020B0604030504040204" pitchFamily="50" charset="-128"/>
              </a:rPr>
              <a:t>※</a:t>
            </a:r>
            <a:r>
              <a:rPr kumimoji="1" lang="ja-JP" altLang="en-US" sz="400" dirty="0">
                <a:latin typeface="メイリオ" panose="020B0604030504040204" pitchFamily="50" charset="-128"/>
                <a:ea typeface="メイリオ" panose="020B0604030504040204" pitchFamily="50" charset="-128"/>
              </a:rPr>
              <a:t>土日祝および年末年始</a:t>
            </a:r>
            <a:r>
              <a:rPr kumimoji="1" lang="en-US" altLang="ja-JP" sz="400" dirty="0">
                <a:latin typeface="メイリオ" panose="020B0604030504040204" pitchFamily="50" charset="-128"/>
                <a:ea typeface="メイリオ" panose="020B0604030504040204" pitchFamily="50" charset="-128"/>
              </a:rPr>
              <a:t>(12</a:t>
            </a:r>
            <a:r>
              <a:rPr kumimoji="1" lang="ja-JP" altLang="en-US" sz="400" dirty="0">
                <a:latin typeface="メイリオ" panose="020B0604030504040204" pitchFamily="50" charset="-128"/>
                <a:ea typeface="メイリオ" panose="020B0604030504040204" pitchFamily="50" charset="-128"/>
              </a:rPr>
              <a:t>月</a:t>
            </a:r>
            <a:r>
              <a:rPr kumimoji="1" lang="en-US" altLang="ja-JP" sz="400" dirty="0">
                <a:latin typeface="メイリオ" panose="020B0604030504040204" pitchFamily="50" charset="-128"/>
                <a:ea typeface="メイリオ" panose="020B0604030504040204" pitchFamily="50" charset="-128"/>
              </a:rPr>
              <a:t>30</a:t>
            </a:r>
            <a:r>
              <a:rPr kumimoji="1" lang="ja-JP" altLang="en-US" sz="400" dirty="0">
                <a:latin typeface="メイリオ" panose="020B0604030504040204" pitchFamily="50" charset="-128"/>
                <a:ea typeface="メイリオ" panose="020B0604030504040204" pitchFamily="50" charset="-128"/>
              </a:rPr>
              <a:t>日～</a:t>
            </a:r>
            <a:r>
              <a:rPr kumimoji="1" lang="en-US" altLang="ja-JP" sz="400" dirty="0">
                <a:latin typeface="メイリオ" panose="020B0604030504040204" pitchFamily="50" charset="-128"/>
                <a:ea typeface="メイリオ" panose="020B0604030504040204" pitchFamily="50" charset="-128"/>
              </a:rPr>
              <a:t>1</a:t>
            </a:r>
            <a:r>
              <a:rPr kumimoji="1" lang="ja-JP" altLang="en-US" sz="400" dirty="0">
                <a:latin typeface="メイリオ" panose="020B0604030504040204" pitchFamily="50" charset="-128"/>
                <a:ea typeface="メイリオ" panose="020B0604030504040204" pitchFamily="50" charset="-128"/>
              </a:rPr>
              <a:t>月</a:t>
            </a:r>
            <a:r>
              <a:rPr kumimoji="1" lang="en-US" altLang="ja-JP" sz="400" dirty="0">
                <a:latin typeface="メイリオ" panose="020B0604030504040204" pitchFamily="50" charset="-128"/>
                <a:ea typeface="メイリオ" panose="020B0604030504040204" pitchFamily="50" charset="-128"/>
              </a:rPr>
              <a:t>3</a:t>
            </a:r>
            <a:r>
              <a:rPr kumimoji="1" lang="ja-JP" altLang="en-US" sz="400" dirty="0">
                <a:latin typeface="メイリオ" panose="020B0604030504040204" pitchFamily="50" charset="-128"/>
                <a:ea typeface="メイリオ" panose="020B0604030504040204" pitchFamily="50" charset="-128"/>
              </a:rPr>
              <a:t>日</a:t>
            </a:r>
            <a:r>
              <a:rPr kumimoji="1" lang="en-US" altLang="ja-JP" sz="400" dirty="0">
                <a:latin typeface="メイリオ" panose="020B0604030504040204" pitchFamily="50" charset="-128"/>
                <a:ea typeface="メイリオ" panose="020B0604030504040204" pitchFamily="50" charset="-128"/>
              </a:rPr>
              <a:t>)</a:t>
            </a:r>
            <a:r>
              <a:rPr kumimoji="1" lang="ja-JP" altLang="en-US" sz="400" dirty="0">
                <a:latin typeface="メイリオ" panose="020B0604030504040204" pitchFamily="50" charset="-128"/>
                <a:ea typeface="メイリオ" panose="020B0604030504040204" pitchFamily="50" charset="-128"/>
              </a:rPr>
              <a:t>は 休ませていただきます。</a:t>
            </a:r>
            <a:r>
              <a:rPr lang="en-US" altLang="ja-JP"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rPr>
              <a:t> </a:t>
            </a:r>
          </a:p>
          <a:p>
            <a:r>
              <a:rPr lang="ja-JP" altLang="en-US"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rPr>
              <a:t>土休日を挟む場合等は、予約可否のお返事に時間を要することがあります。あらかじめご了承ください。</a:t>
            </a:r>
            <a:endParaRPr lang="en-US" altLang="ja-JP"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1776FE2E-9076-4A9F-82B3-8927DF0818AA}"/>
              </a:ext>
            </a:extLst>
          </p:cNvPr>
          <p:cNvSpPr txBox="1"/>
          <p:nvPr/>
        </p:nvSpPr>
        <p:spPr>
          <a:xfrm>
            <a:off x="5742000" y="9590841"/>
            <a:ext cx="1031051" cy="184666"/>
          </a:xfrm>
          <a:prstGeom prst="rect">
            <a:avLst/>
          </a:prstGeom>
          <a:noFill/>
        </p:spPr>
        <p:txBody>
          <a:bodyPr wrap="none" rtlCol="0">
            <a:spAutoFit/>
          </a:bodyPr>
          <a:lstStyle/>
          <a:p>
            <a:r>
              <a:rPr lang="ja-JP" altLang="en-US" sz="600" kern="10" dirty="0">
                <a:ln w="6350">
                  <a:noFill/>
                </a:ln>
                <a:solidFill>
                  <a:srgbClr val="FF0000"/>
                </a:solidFill>
                <a:latin typeface="メイリオ" panose="020B0604030504040204" pitchFamily="50" charset="-128"/>
                <a:ea typeface="メイリオ" panose="020B0604030504040204" pitchFamily="50" charset="-128"/>
              </a:rPr>
              <a:t>お申込みはこちらから➡</a:t>
            </a:r>
            <a:endParaRPr lang="en-US" altLang="ja-JP" sz="600" b="0" i="0" kern="10" spc="0" dirty="0">
              <a:ln w="6350">
                <a:noFill/>
              </a:ln>
              <a:solidFill>
                <a:srgbClr val="FF0000"/>
              </a:solidFill>
              <a:effectLst/>
              <a:latin typeface="メイリオ" panose="020B0604030504040204" pitchFamily="50" charset="-128"/>
              <a:ea typeface="メイリオ" panose="020B0604030504040204" pitchFamily="50" charset="-128"/>
            </a:endParaRPr>
          </a:p>
        </p:txBody>
      </p:sp>
      <p:sp>
        <p:nvSpPr>
          <p:cNvPr id="71" name="テキスト ボックス 70">
            <a:extLst>
              <a:ext uri="{FF2B5EF4-FFF2-40B4-BE49-F238E27FC236}">
                <a16:creationId xmlns:a16="http://schemas.microsoft.com/office/drawing/2014/main" id="{812ADA5F-DFC5-4C13-867A-47B9496ADC74}"/>
              </a:ext>
            </a:extLst>
          </p:cNvPr>
          <p:cNvSpPr txBox="1"/>
          <p:nvPr/>
        </p:nvSpPr>
        <p:spPr>
          <a:xfrm>
            <a:off x="6675644" y="9834024"/>
            <a:ext cx="817853" cy="153888"/>
          </a:xfrm>
          <a:prstGeom prst="rect">
            <a:avLst/>
          </a:prstGeom>
          <a:noFill/>
        </p:spPr>
        <p:txBody>
          <a:bodyPr wrap="none" rtlCol="0">
            <a:spAutoFit/>
          </a:bodyPr>
          <a:lstStyle/>
          <a:p>
            <a:r>
              <a:rPr lang="en-US" altLang="ja-JP" sz="400" kern="10" dirty="0">
                <a:ln w="6350">
                  <a:noFill/>
                </a:ln>
                <a:solidFill>
                  <a:sysClr val="windowText" lastClr="000000"/>
                </a:solidFill>
                <a:latin typeface="メイリオ" panose="020B0604030504040204" pitchFamily="50" charset="-128"/>
                <a:ea typeface="メイリオ" panose="020B0604030504040204" pitchFamily="50" charset="-128"/>
              </a:rPr>
              <a:t>※</a:t>
            </a:r>
            <a:r>
              <a:rPr lang="ja-JP" altLang="en-US"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rPr>
              <a:t>近鉄</a:t>
            </a:r>
            <a:r>
              <a:rPr lang="en-US" altLang="ja-JP"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rPr>
              <a:t>HP</a:t>
            </a:r>
            <a:r>
              <a:rPr lang="ja-JP" altLang="en-US"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rPr>
              <a:t>おすすめのツアー</a:t>
            </a:r>
            <a:endParaRPr lang="en-US" altLang="ja-JP" sz="400" b="0" i="0" kern="10" spc="0" dirty="0">
              <a:ln w="6350">
                <a:noFill/>
              </a:ln>
              <a:solidFill>
                <a:sysClr val="windowText" lastClr="000000"/>
              </a:solidFill>
              <a:effectLst/>
              <a:latin typeface="メイリオ" panose="020B0604030504040204" pitchFamily="50" charset="-128"/>
              <a:ea typeface="メイリオ" panose="020B0604030504040204" pitchFamily="50" charset="-128"/>
            </a:endParaRPr>
          </a:p>
        </p:txBody>
      </p:sp>
      <p:sp>
        <p:nvSpPr>
          <p:cNvPr id="76" name="正方形/長方形 75">
            <a:extLst>
              <a:ext uri="{FF2B5EF4-FFF2-40B4-BE49-F238E27FC236}">
                <a16:creationId xmlns:a16="http://schemas.microsoft.com/office/drawing/2014/main" id="{7F319B16-E8C9-4DB7-B91D-A153794E4954}"/>
              </a:ext>
            </a:extLst>
          </p:cNvPr>
          <p:cNvSpPr/>
          <p:nvPr/>
        </p:nvSpPr>
        <p:spPr>
          <a:xfrm>
            <a:off x="710911" y="314533"/>
            <a:ext cx="6773262" cy="200055"/>
          </a:xfrm>
          <a:prstGeom prst="rect">
            <a:avLst/>
          </a:prstGeom>
          <a:noFill/>
        </p:spPr>
        <p:txBody>
          <a:bodyPr wrap="squar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発駅＋＋（貸切しまかぜ）＋賢島駅（</a:t>
            </a:r>
            <a:r>
              <a:rPr lang="en-US" altLang="ja-JP" sz="700" dirty="0">
                <a:ln w="0"/>
                <a:latin typeface="BIZ UDPゴシック" panose="020B0400000000000000" pitchFamily="50" charset="-128"/>
                <a:ea typeface="BIZ UDPゴシック" panose="020B0400000000000000" pitchFamily="50" charset="-128"/>
              </a:rPr>
              <a:t>12</a:t>
            </a:r>
            <a:r>
              <a:rPr lang="ja-JP" altLang="en-US" sz="700" dirty="0">
                <a:ln w="0"/>
                <a:latin typeface="BIZ UDPゴシック" panose="020B0400000000000000" pitchFamily="50" charset="-128"/>
                <a:ea typeface="BIZ UDPゴシック" panose="020B0400000000000000" pitchFamily="50" charset="-128"/>
              </a:rPr>
              <a:t>：１３着）＝＝（送迎）＝＝志摩観光ホテル／昼食＝＝（送迎）＝＝賢島駅（１６：１０発）＋＋（貸切しまかぜ）＋＋発駅</a:t>
            </a:r>
            <a:endParaRPr lang="en-US" altLang="ja-JP" sz="700" dirty="0">
              <a:ln w="0"/>
              <a:latin typeface="BIZ UDPゴシック" panose="020B0400000000000000" pitchFamily="50" charset="-128"/>
              <a:ea typeface="BIZ UDPゴシック" panose="020B0400000000000000" pitchFamily="50" charset="-128"/>
            </a:endParaRPr>
          </a:p>
        </p:txBody>
      </p:sp>
      <p:sp>
        <p:nvSpPr>
          <p:cNvPr id="75" name="正方形/長方形 74">
            <a:extLst>
              <a:ext uri="{FF2B5EF4-FFF2-40B4-BE49-F238E27FC236}">
                <a16:creationId xmlns:a16="http://schemas.microsoft.com/office/drawing/2014/main" id="{84CC294B-C8BF-44A2-9F58-979B372AA1B3}"/>
              </a:ext>
            </a:extLst>
          </p:cNvPr>
          <p:cNvSpPr/>
          <p:nvPr/>
        </p:nvSpPr>
        <p:spPr>
          <a:xfrm>
            <a:off x="126798" y="317933"/>
            <a:ext cx="572593" cy="215444"/>
          </a:xfrm>
          <a:prstGeom prst="rect">
            <a:avLst/>
          </a:prstGeom>
          <a:solidFill>
            <a:srgbClr val="0070C0"/>
          </a:solidFill>
        </p:spPr>
        <p:txBody>
          <a:bodyPr wrap="none" lIns="91440" tIns="45720" rIns="91440" bIns="45720">
            <a:spAutoFit/>
          </a:bodyPr>
          <a:lstStyle/>
          <a:p>
            <a:pPr algn="ctr"/>
            <a:r>
              <a:rPr lang="ja-JP" altLang="en-US" sz="800" dirty="0">
                <a:ln w="0"/>
                <a:solidFill>
                  <a:schemeClr val="bg1"/>
                </a:solidFill>
                <a:latin typeface="BIZ UDPゴシック" panose="020B0400000000000000" pitchFamily="50" charset="-128"/>
                <a:ea typeface="BIZ UDPゴシック" panose="020B0400000000000000" pitchFamily="50" charset="-128"/>
              </a:rPr>
              <a:t>コースⒶ</a:t>
            </a:r>
            <a:endParaRPr lang="en-US" altLang="ja-JP" sz="800" dirty="0">
              <a:ln w="0"/>
              <a:solidFill>
                <a:schemeClr val="bg1"/>
              </a:solidFill>
              <a:latin typeface="BIZ UDPゴシック" panose="020B0400000000000000" pitchFamily="50" charset="-128"/>
              <a:ea typeface="BIZ UDPゴシック" panose="020B0400000000000000" pitchFamily="50" charset="-128"/>
            </a:endParaRPr>
          </a:p>
        </p:txBody>
      </p:sp>
      <p:sp>
        <p:nvSpPr>
          <p:cNvPr id="82" name="正方形/長方形 81">
            <a:extLst>
              <a:ext uri="{FF2B5EF4-FFF2-40B4-BE49-F238E27FC236}">
                <a16:creationId xmlns:a16="http://schemas.microsoft.com/office/drawing/2014/main" id="{0B302EC2-6A71-440E-B6B0-13EC62F42B56}"/>
              </a:ext>
            </a:extLst>
          </p:cNvPr>
          <p:cNvSpPr/>
          <p:nvPr/>
        </p:nvSpPr>
        <p:spPr>
          <a:xfrm>
            <a:off x="710030" y="535244"/>
            <a:ext cx="6773262" cy="200055"/>
          </a:xfrm>
          <a:prstGeom prst="rect">
            <a:avLst/>
          </a:prstGeom>
          <a:noFill/>
        </p:spPr>
        <p:txBody>
          <a:bodyPr wrap="squar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発駅＋＋（貸切しまかぜ）＋賢島駅（</a:t>
            </a:r>
            <a:r>
              <a:rPr lang="en-US" altLang="ja-JP" sz="700" dirty="0">
                <a:ln w="0"/>
                <a:latin typeface="BIZ UDPゴシック" panose="020B0400000000000000" pitchFamily="50" charset="-128"/>
                <a:ea typeface="BIZ UDPゴシック" panose="020B0400000000000000" pitchFamily="50" charset="-128"/>
              </a:rPr>
              <a:t>12</a:t>
            </a:r>
            <a:r>
              <a:rPr lang="ja-JP" altLang="en-US" sz="700" dirty="0">
                <a:ln w="0"/>
                <a:latin typeface="BIZ UDPゴシック" panose="020B0400000000000000" pitchFamily="50" charset="-128"/>
                <a:ea typeface="BIZ UDPゴシック" panose="020B0400000000000000" pitchFamily="50" charset="-128"/>
              </a:rPr>
              <a:t>：１３着）＝＝（送迎）＝＝賢島宝生苑／昼食・入浴＝＝（送迎）＝＝賢島駅（１６：１０発）＋＋（貸切しまかぜ）＋＋発駅</a:t>
            </a:r>
            <a:endParaRPr lang="en-US" altLang="ja-JP" sz="700" dirty="0">
              <a:ln w="0"/>
              <a:latin typeface="BIZ UDPゴシック" panose="020B0400000000000000" pitchFamily="50" charset="-128"/>
              <a:ea typeface="BIZ UDPゴシック" panose="020B0400000000000000" pitchFamily="50" charset="-128"/>
            </a:endParaRPr>
          </a:p>
        </p:txBody>
      </p:sp>
      <p:sp>
        <p:nvSpPr>
          <p:cNvPr id="83" name="正方形/長方形 82">
            <a:extLst>
              <a:ext uri="{FF2B5EF4-FFF2-40B4-BE49-F238E27FC236}">
                <a16:creationId xmlns:a16="http://schemas.microsoft.com/office/drawing/2014/main" id="{8669FBFB-8018-430B-B694-B0528C5C5622}"/>
              </a:ext>
            </a:extLst>
          </p:cNvPr>
          <p:cNvSpPr/>
          <p:nvPr/>
        </p:nvSpPr>
        <p:spPr>
          <a:xfrm>
            <a:off x="127054" y="555299"/>
            <a:ext cx="572593" cy="215444"/>
          </a:xfrm>
          <a:prstGeom prst="rect">
            <a:avLst/>
          </a:prstGeom>
          <a:solidFill>
            <a:srgbClr val="0070C0"/>
          </a:solidFill>
        </p:spPr>
        <p:txBody>
          <a:bodyPr wrap="none" lIns="91440" tIns="45720" rIns="91440" bIns="45720">
            <a:spAutoFit/>
          </a:bodyPr>
          <a:lstStyle/>
          <a:p>
            <a:pPr algn="ctr"/>
            <a:r>
              <a:rPr lang="ja-JP" altLang="en-US" sz="800" dirty="0">
                <a:ln w="0"/>
                <a:solidFill>
                  <a:schemeClr val="bg1"/>
                </a:solidFill>
                <a:latin typeface="BIZ UDPゴシック" panose="020B0400000000000000" pitchFamily="50" charset="-128"/>
                <a:ea typeface="BIZ UDPゴシック" panose="020B0400000000000000" pitchFamily="50" charset="-128"/>
              </a:rPr>
              <a:t>コースⒷ</a:t>
            </a:r>
            <a:endParaRPr lang="en-US" altLang="ja-JP" sz="800" dirty="0">
              <a:ln w="0"/>
              <a:solidFill>
                <a:schemeClr val="bg1"/>
              </a:solidFill>
              <a:latin typeface="BIZ UDPゴシック" panose="020B0400000000000000" pitchFamily="50" charset="-128"/>
              <a:ea typeface="BIZ UDPゴシック" panose="020B0400000000000000" pitchFamily="50" charset="-128"/>
            </a:endParaRPr>
          </a:p>
        </p:txBody>
      </p:sp>
      <p:sp>
        <p:nvSpPr>
          <p:cNvPr id="84" name="正方形/長方形 83">
            <a:extLst>
              <a:ext uri="{FF2B5EF4-FFF2-40B4-BE49-F238E27FC236}">
                <a16:creationId xmlns:a16="http://schemas.microsoft.com/office/drawing/2014/main" id="{66551822-AD9A-4B5A-A488-F34681666C98}"/>
              </a:ext>
            </a:extLst>
          </p:cNvPr>
          <p:cNvSpPr/>
          <p:nvPr/>
        </p:nvSpPr>
        <p:spPr>
          <a:xfrm>
            <a:off x="128116" y="784334"/>
            <a:ext cx="572593" cy="215444"/>
          </a:xfrm>
          <a:prstGeom prst="rect">
            <a:avLst/>
          </a:prstGeom>
          <a:solidFill>
            <a:srgbClr val="0070C0"/>
          </a:solidFill>
        </p:spPr>
        <p:txBody>
          <a:bodyPr wrap="none" lIns="91440" tIns="45720" rIns="91440" bIns="45720">
            <a:spAutoFit/>
          </a:bodyPr>
          <a:lstStyle/>
          <a:p>
            <a:pPr algn="ctr"/>
            <a:r>
              <a:rPr lang="ja-JP" altLang="en-US" sz="800" dirty="0">
                <a:ln w="0"/>
                <a:solidFill>
                  <a:schemeClr val="bg1"/>
                </a:solidFill>
                <a:latin typeface="BIZ UDPゴシック" panose="020B0400000000000000" pitchFamily="50" charset="-128"/>
                <a:ea typeface="BIZ UDPゴシック" panose="020B0400000000000000" pitchFamily="50" charset="-128"/>
              </a:rPr>
              <a:t>コースⒸ</a:t>
            </a:r>
            <a:endParaRPr lang="en-US" altLang="ja-JP" sz="800" dirty="0">
              <a:ln w="0"/>
              <a:solidFill>
                <a:schemeClr val="bg1"/>
              </a:solidFill>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5DA1BA5C-CB3C-4B3B-8237-B2F4A2534FDA}"/>
              </a:ext>
            </a:extLst>
          </p:cNvPr>
          <p:cNvSpPr/>
          <p:nvPr/>
        </p:nvSpPr>
        <p:spPr>
          <a:xfrm>
            <a:off x="710030" y="796014"/>
            <a:ext cx="6773262" cy="200055"/>
          </a:xfrm>
          <a:prstGeom prst="rect">
            <a:avLst/>
          </a:prstGeom>
          <a:noFill/>
        </p:spPr>
        <p:txBody>
          <a:bodyPr wrap="square" lIns="91440" tIns="45720" rIns="91440" bIns="45720">
            <a:spAutoFit/>
          </a:bodyPr>
          <a:lstStyle/>
          <a:p>
            <a:r>
              <a:rPr lang="ja-JP" altLang="en-US" sz="700" dirty="0">
                <a:ln w="0"/>
                <a:latin typeface="BIZ UDPゴシック" panose="020B0400000000000000" pitchFamily="50" charset="-128"/>
                <a:ea typeface="BIZ UDPゴシック" panose="020B0400000000000000" pitchFamily="50" charset="-128"/>
              </a:rPr>
              <a:t>発駅＋＋（貸切しまかぜ）＋賢島駅（</a:t>
            </a:r>
            <a:r>
              <a:rPr lang="en-US" altLang="ja-JP" sz="700" dirty="0">
                <a:ln w="0"/>
                <a:latin typeface="BIZ UDPゴシック" panose="020B0400000000000000" pitchFamily="50" charset="-128"/>
                <a:ea typeface="BIZ UDPゴシック" panose="020B0400000000000000" pitchFamily="50" charset="-128"/>
              </a:rPr>
              <a:t>12</a:t>
            </a:r>
            <a:r>
              <a:rPr lang="ja-JP" altLang="en-US" sz="700" dirty="0">
                <a:ln w="0"/>
                <a:latin typeface="BIZ UDPゴシック" panose="020B0400000000000000" pitchFamily="50" charset="-128"/>
                <a:ea typeface="BIZ UDPゴシック" panose="020B0400000000000000" pitchFamily="50" charset="-128"/>
              </a:rPr>
              <a:t>：１３着）＝＝（送迎）＝＝鯨望荘／昼食・入浴＝＝（送迎）＝＝賢島駅（１６：１０発）＋＋（貸切しまかぜ）＋＋発駅</a:t>
            </a:r>
            <a:endParaRPr lang="en-US" altLang="ja-JP" sz="700" dirty="0">
              <a:ln w="0"/>
              <a:latin typeface="BIZ UDPゴシック" panose="020B0400000000000000" pitchFamily="50" charset="-128"/>
              <a:ea typeface="BIZ UDPゴシック" panose="020B0400000000000000" pitchFamily="50" charset="-128"/>
            </a:endParaRPr>
          </a:p>
        </p:txBody>
      </p:sp>
      <p:sp>
        <p:nvSpPr>
          <p:cNvPr id="86" name="正方形/長方形 85">
            <a:extLst>
              <a:ext uri="{FF2B5EF4-FFF2-40B4-BE49-F238E27FC236}">
                <a16:creationId xmlns:a16="http://schemas.microsoft.com/office/drawing/2014/main" id="{FD6CCD1C-334E-4A62-8332-16E897A16763}"/>
              </a:ext>
            </a:extLst>
          </p:cNvPr>
          <p:cNvSpPr/>
          <p:nvPr/>
        </p:nvSpPr>
        <p:spPr>
          <a:xfrm>
            <a:off x="131541" y="1206713"/>
            <a:ext cx="984217" cy="215444"/>
          </a:xfrm>
          <a:prstGeom prst="rect">
            <a:avLst/>
          </a:prstGeom>
          <a:noFill/>
        </p:spPr>
        <p:txBody>
          <a:bodyPr wrap="square" lIns="0" tIns="45720" rIns="0" bIns="45720">
            <a:spAutoFit/>
          </a:bodyPr>
          <a:lstStyle/>
          <a:p>
            <a:r>
              <a:rPr lang="ja-JP" altLang="en-US" sz="800" dirty="0">
                <a:ln w="0"/>
                <a:latin typeface="BIZ UDPゴシック" panose="020B0400000000000000" pitchFamily="50" charset="-128"/>
                <a:ea typeface="BIZ UDPゴシック" panose="020B0400000000000000" pitchFamily="50" charset="-128"/>
              </a:rPr>
              <a:t>貸切列車発着時刻</a:t>
            </a:r>
            <a:endParaRPr lang="en-US" altLang="ja-JP" sz="800" dirty="0">
              <a:ln w="0"/>
              <a:latin typeface="BIZ UDPゴシック" panose="020B0400000000000000" pitchFamily="50" charset="-128"/>
              <a:ea typeface="BIZ UDPゴシック" panose="020B0400000000000000" pitchFamily="50" charset="-128"/>
            </a:endParaRPr>
          </a:p>
        </p:txBody>
      </p:sp>
      <p:sp>
        <p:nvSpPr>
          <p:cNvPr id="77" name="正方形/長方形 76">
            <a:extLst>
              <a:ext uri="{FF2B5EF4-FFF2-40B4-BE49-F238E27FC236}">
                <a16:creationId xmlns:a16="http://schemas.microsoft.com/office/drawing/2014/main" id="{C5EF0116-1BCC-4932-93DB-588D6C025284}"/>
              </a:ext>
            </a:extLst>
          </p:cNvPr>
          <p:cNvSpPr/>
          <p:nvPr/>
        </p:nvSpPr>
        <p:spPr>
          <a:xfrm>
            <a:off x="223364" y="2148064"/>
            <a:ext cx="494079" cy="215444"/>
          </a:xfrm>
          <a:prstGeom prst="rect">
            <a:avLst/>
          </a:prstGeom>
          <a:noFill/>
        </p:spPr>
        <p:txBody>
          <a:bodyPr wrap="square" lIns="0" tIns="45720" rIns="0" bIns="45720">
            <a:spAutoFit/>
          </a:bodyPr>
          <a:lstStyle/>
          <a:p>
            <a:r>
              <a:rPr lang="ja-JP" altLang="en-US" sz="800" dirty="0">
                <a:ln w="0"/>
                <a:latin typeface="BIZ UDPゴシック" panose="020B0400000000000000" pitchFamily="50" charset="-128"/>
                <a:ea typeface="BIZ UDPゴシック" panose="020B0400000000000000" pitchFamily="50" charset="-128"/>
              </a:rPr>
              <a:t>旅行代金</a:t>
            </a:r>
            <a:endParaRPr lang="en-US" altLang="ja-JP" sz="800" dirty="0">
              <a:ln w="0"/>
              <a:latin typeface="BIZ UDPゴシック" panose="020B0400000000000000" pitchFamily="50" charset="-128"/>
              <a:ea typeface="BIZ UDPゴシック" panose="020B0400000000000000" pitchFamily="50" charset="-128"/>
            </a:endParaRPr>
          </a:p>
        </p:txBody>
      </p:sp>
      <p:sp>
        <p:nvSpPr>
          <p:cNvPr id="78" name="正方形/長方形 77">
            <a:extLst>
              <a:ext uri="{FF2B5EF4-FFF2-40B4-BE49-F238E27FC236}">
                <a16:creationId xmlns:a16="http://schemas.microsoft.com/office/drawing/2014/main" id="{521553BA-5558-4432-9144-1877C0FF4B7A}"/>
              </a:ext>
            </a:extLst>
          </p:cNvPr>
          <p:cNvSpPr/>
          <p:nvPr/>
        </p:nvSpPr>
        <p:spPr>
          <a:xfrm>
            <a:off x="6942403" y="2209505"/>
            <a:ext cx="494079" cy="200055"/>
          </a:xfrm>
          <a:prstGeom prst="rect">
            <a:avLst/>
          </a:prstGeom>
          <a:noFill/>
        </p:spPr>
        <p:txBody>
          <a:bodyPr wrap="square" lIns="0" tIns="45720" rIns="0" bIns="45720">
            <a:spAutoFit/>
          </a:bodyPr>
          <a:lstStyle/>
          <a:p>
            <a:r>
              <a:rPr lang="ja-JP" altLang="en-US" sz="700" dirty="0">
                <a:ln w="0"/>
                <a:latin typeface="BIZ UDPゴシック" panose="020B0400000000000000" pitchFamily="50" charset="-128"/>
                <a:ea typeface="BIZ UDPゴシック" panose="020B0400000000000000" pitchFamily="50" charset="-128"/>
              </a:rPr>
              <a:t>単位：円</a:t>
            </a:r>
            <a:endParaRPr lang="en-US" altLang="ja-JP" sz="700" dirty="0">
              <a:ln w="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168C482C-B324-446C-9323-321451A7D2D1}"/>
              </a:ext>
            </a:extLst>
          </p:cNvPr>
          <p:cNvPicPr>
            <a:picLocks noChangeAspect="1"/>
          </p:cNvPicPr>
          <p:nvPr/>
        </p:nvPicPr>
        <p:blipFill>
          <a:blip r:embed="rId5"/>
          <a:stretch>
            <a:fillRect/>
          </a:stretch>
        </p:blipFill>
        <p:spPr>
          <a:xfrm>
            <a:off x="171429" y="2434462"/>
            <a:ext cx="7238332" cy="4713876"/>
          </a:xfrm>
          <a:prstGeom prst="rect">
            <a:avLst/>
          </a:prstGeom>
        </p:spPr>
      </p:pic>
      <p:pic>
        <p:nvPicPr>
          <p:cNvPr id="5" name="図 4">
            <a:extLst>
              <a:ext uri="{FF2B5EF4-FFF2-40B4-BE49-F238E27FC236}">
                <a16:creationId xmlns:a16="http://schemas.microsoft.com/office/drawing/2014/main" id="{12243ADD-5F70-4354-8AB5-FB68452CC3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02272" y="9286086"/>
            <a:ext cx="568780" cy="568780"/>
          </a:xfrm>
          <a:prstGeom prst="rect">
            <a:avLst/>
          </a:prstGeom>
        </p:spPr>
      </p:pic>
    </p:spTree>
    <p:extLst>
      <p:ext uri="{BB962C8B-B14F-4D97-AF65-F5344CB8AC3E}">
        <p14:creationId xmlns:p14="http://schemas.microsoft.com/office/powerpoint/2010/main" val="82779224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3078</TotalTime>
  <Words>1711</Words>
  <Application>Microsoft Office PowerPoint</Application>
  <PresentationFormat>ユーザー設定</PresentationFormat>
  <Paragraphs>199</Paragraphs>
  <Slides>2</Slides>
  <Notes>2</Notes>
  <HiddenSlides>0</HiddenSlides>
  <MMClips>0</MMClips>
  <ScaleCrop>false</ScaleCrop>
  <HeadingPairs>
    <vt:vector size="6" baseType="variant">
      <vt:variant>
        <vt:lpstr>使用されているフォント</vt:lpstr>
      </vt:variant>
      <vt:variant>
        <vt:i4>17</vt:i4>
      </vt:variant>
      <vt:variant>
        <vt:lpstr>テーマ</vt:lpstr>
      </vt:variant>
      <vt:variant>
        <vt:i4>1</vt:i4>
      </vt:variant>
      <vt:variant>
        <vt:lpstr>スライド タイトル</vt:lpstr>
      </vt:variant>
      <vt:variant>
        <vt:i4>2</vt:i4>
      </vt:variant>
    </vt:vector>
  </HeadingPairs>
  <TitlesOfParts>
    <vt:vector size="20" baseType="lpstr">
      <vt:lpstr>HG創英ﾌﾟﾚｾﾞﾝｽEB</vt:lpstr>
      <vt:lpstr>Calibri</vt:lpstr>
      <vt:lpstr>BIZ UDPゴシック</vt:lpstr>
      <vt:lpstr>メイリオ</vt:lpstr>
      <vt:lpstr>HGSｺﾞｼｯｸE</vt:lpstr>
      <vt:lpstr>ＭＳ Ｐゴシック</vt:lpstr>
      <vt:lpstr>Arial</vt:lpstr>
      <vt:lpstr>HGS創英角ｺﾞｼｯｸUB</vt:lpstr>
      <vt:lpstr>HGP創英ﾌﾟﾚｾﾞﾝｽEB</vt:lpstr>
      <vt:lpstr>HG創英角ｺﾞｼｯｸUB</vt:lpstr>
      <vt:lpstr>HGP創英角ｺﾞｼｯｸUB</vt:lpstr>
      <vt:lpstr>HG丸ｺﾞｼｯｸM-PRO</vt:lpstr>
      <vt:lpstr>Calibri Light</vt:lpstr>
      <vt:lpstr>Century</vt:lpstr>
      <vt:lpstr>HGS創英ﾌﾟﾚｾﾞﾝｽEB</vt:lpstr>
      <vt:lpstr>ＭＳ ゴシック</vt:lpstr>
      <vt:lpstr>BIZ UDゴシック</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櫻又 優子</dc:creator>
  <cp:lastModifiedBy>近畿日本鉄道</cp:lastModifiedBy>
  <cp:revision>445</cp:revision>
  <cp:lastPrinted>2026-07-10T02:57:20Z</cp:lastPrinted>
  <dcterms:created xsi:type="dcterms:W3CDTF">2021-09-09T23:33:11Z</dcterms:created>
  <dcterms:modified xsi:type="dcterms:W3CDTF">2026-07-10T03:11:10Z</dcterms:modified>
</cp:coreProperties>
</file>